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4"/>
  </p:sldMasterIdLst>
  <p:notesMasterIdLst>
    <p:notesMasterId r:id="rId55"/>
  </p:notesMasterIdLst>
  <p:handoutMasterIdLst>
    <p:handoutMasterId r:id="rId56"/>
  </p:handoutMasterIdLst>
  <p:sldIdLst>
    <p:sldId id="257" r:id="rId5"/>
    <p:sldId id="330" r:id="rId6"/>
    <p:sldId id="316" r:id="rId7"/>
    <p:sldId id="397" r:id="rId8"/>
    <p:sldId id="366" r:id="rId9"/>
    <p:sldId id="361" r:id="rId10"/>
    <p:sldId id="264" r:id="rId11"/>
    <p:sldId id="387" r:id="rId12"/>
    <p:sldId id="320" r:id="rId13"/>
    <p:sldId id="398" r:id="rId14"/>
    <p:sldId id="336" r:id="rId15"/>
    <p:sldId id="359" r:id="rId16"/>
    <p:sldId id="388" r:id="rId17"/>
    <p:sldId id="337" r:id="rId18"/>
    <p:sldId id="338" r:id="rId19"/>
    <p:sldId id="356" r:id="rId20"/>
    <p:sldId id="339" r:id="rId21"/>
    <p:sldId id="340" r:id="rId22"/>
    <p:sldId id="342" r:id="rId23"/>
    <p:sldId id="389" r:id="rId24"/>
    <p:sldId id="341" r:id="rId25"/>
    <p:sldId id="394" r:id="rId26"/>
    <p:sldId id="368" r:id="rId27"/>
    <p:sldId id="362" r:id="rId28"/>
    <p:sldId id="391" r:id="rId29"/>
    <p:sldId id="392" r:id="rId30"/>
    <p:sldId id="393" r:id="rId31"/>
    <p:sldId id="360" r:id="rId32"/>
    <p:sldId id="352" r:id="rId33"/>
    <p:sldId id="396" r:id="rId34"/>
    <p:sldId id="353" r:id="rId35"/>
    <p:sldId id="395" r:id="rId36"/>
    <p:sldId id="369" r:id="rId37"/>
    <p:sldId id="370" r:id="rId38"/>
    <p:sldId id="371" r:id="rId39"/>
    <p:sldId id="372" r:id="rId40"/>
    <p:sldId id="373" r:id="rId41"/>
    <p:sldId id="374" r:id="rId42"/>
    <p:sldId id="376" r:id="rId43"/>
    <p:sldId id="377" r:id="rId44"/>
    <p:sldId id="375" r:id="rId45"/>
    <p:sldId id="378" r:id="rId46"/>
    <p:sldId id="379" r:id="rId47"/>
    <p:sldId id="380" r:id="rId48"/>
    <p:sldId id="381" r:id="rId49"/>
    <p:sldId id="382" r:id="rId50"/>
    <p:sldId id="383" r:id="rId51"/>
    <p:sldId id="384" r:id="rId52"/>
    <p:sldId id="385" r:id="rId53"/>
    <p:sldId id="38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660066"/>
    <a:srgbClr val="CCFFFF"/>
    <a:srgbClr val="FFCCFF"/>
    <a:srgbClr val="CDCBEF"/>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536DF-3D31-4911-9FB2-CBF531EEBD3A}" v="93" dt="2024-08-14T13:44:38.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2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4EE07E-8063-4F1D-80D5-DC52872D10C3}"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57952350-ECBD-4865-A2EE-B687D2680865}">
      <dgm:prSet custT="1"/>
      <dgm:spPr/>
      <dgm:t>
        <a:bodyPr/>
        <a:lstStyle/>
        <a:p>
          <a:pPr>
            <a:lnSpc>
              <a:spcPct val="100000"/>
            </a:lnSpc>
          </a:pPr>
          <a:r>
            <a:rPr lang="en-US" sz="2000" b="1" dirty="0">
              <a:latin typeface="Tw Cen MT" panose="020B0602020104020603" pitchFamily="34" charset="0"/>
            </a:rPr>
            <a:t>Multiple Linear Regression </a:t>
          </a:r>
          <a:endParaRPr lang="en-US" sz="2000" dirty="0">
            <a:latin typeface="Tw Cen MT" panose="020B0602020104020603" pitchFamily="34" charset="0"/>
          </a:endParaRPr>
        </a:p>
      </dgm:t>
    </dgm:pt>
    <dgm:pt modelId="{292D9035-950D-4638-995A-0DED7BC9539E}" type="parTrans" cxnId="{1C31FD87-9119-4CA3-8C2A-BCFF0A965DE3}">
      <dgm:prSet/>
      <dgm:spPr/>
      <dgm:t>
        <a:bodyPr/>
        <a:lstStyle/>
        <a:p>
          <a:endParaRPr lang="en-US"/>
        </a:p>
      </dgm:t>
    </dgm:pt>
    <dgm:pt modelId="{2FE89E6D-B845-4E76-8575-3B7A03B55014}" type="sibTrans" cxnId="{1C31FD87-9119-4CA3-8C2A-BCFF0A965DE3}">
      <dgm:prSet/>
      <dgm:spPr/>
      <dgm:t>
        <a:bodyPr/>
        <a:lstStyle/>
        <a:p>
          <a:endParaRPr lang="en-US"/>
        </a:p>
      </dgm:t>
    </dgm:pt>
    <dgm:pt modelId="{6E7DACCA-98A7-48D7-BEAA-4CFC38CF5F93}">
      <dgm:prSet custT="1"/>
      <dgm:spPr/>
      <dgm:t>
        <a:bodyPr/>
        <a:lstStyle/>
        <a:p>
          <a:pPr>
            <a:lnSpc>
              <a:spcPct val="100000"/>
            </a:lnSpc>
          </a:pPr>
          <a:r>
            <a:rPr lang="en-US" sz="2000" b="1" dirty="0">
              <a:latin typeface="Tw Cen MT" panose="020B0602020104020603" pitchFamily="34" charset="0"/>
            </a:rPr>
            <a:t>K-Nearest Neighbors(KNN)</a:t>
          </a:r>
          <a:endParaRPr lang="en-US" sz="2000" dirty="0">
            <a:latin typeface="Tw Cen MT" panose="020B0602020104020603" pitchFamily="34" charset="0"/>
          </a:endParaRPr>
        </a:p>
      </dgm:t>
    </dgm:pt>
    <dgm:pt modelId="{D28F8731-E787-409F-B346-5456F79D306B}" type="parTrans" cxnId="{3D054AD1-B1D8-46A6-BB14-D0186117B205}">
      <dgm:prSet/>
      <dgm:spPr/>
      <dgm:t>
        <a:bodyPr/>
        <a:lstStyle/>
        <a:p>
          <a:endParaRPr lang="en-US"/>
        </a:p>
      </dgm:t>
    </dgm:pt>
    <dgm:pt modelId="{55404C3B-ABFD-4894-AB8E-0C542BD4B413}" type="sibTrans" cxnId="{3D054AD1-B1D8-46A6-BB14-D0186117B205}">
      <dgm:prSet/>
      <dgm:spPr/>
      <dgm:t>
        <a:bodyPr/>
        <a:lstStyle/>
        <a:p>
          <a:endParaRPr lang="en-US"/>
        </a:p>
      </dgm:t>
    </dgm:pt>
    <dgm:pt modelId="{F29057FD-FC21-4132-A9DF-077BA5B06CC9}">
      <dgm:prSet custT="1"/>
      <dgm:spPr/>
      <dgm:t>
        <a:bodyPr/>
        <a:lstStyle/>
        <a:p>
          <a:pPr>
            <a:lnSpc>
              <a:spcPct val="100000"/>
            </a:lnSpc>
          </a:pPr>
          <a:r>
            <a:rPr lang="en-US" sz="2000" b="1">
              <a:latin typeface="Tw Cen MT" panose="020B0602020104020603" pitchFamily="34" charset="0"/>
            </a:rPr>
            <a:t>Decision Tree</a:t>
          </a:r>
          <a:endParaRPr lang="en-US" sz="2000">
            <a:latin typeface="Tw Cen MT" panose="020B0602020104020603" pitchFamily="34" charset="0"/>
          </a:endParaRPr>
        </a:p>
      </dgm:t>
    </dgm:pt>
    <dgm:pt modelId="{6A3C2709-7FB6-43C5-A721-A7D0BB8DEBDF}" type="parTrans" cxnId="{ECACFAFE-E884-4A9D-ACCA-F1D738C8C90C}">
      <dgm:prSet/>
      <dgm:spPr/>
      <dgm:t>
        <a:bodyPr/>
        <a:lstStyle/>
        <a:p>
          <a:endParaRPr lang="en-US"/>
        </a:p>
      </dgm:t>
    </dgm:pt>
    <dgm:pt modelId="{D7AFED6F-5EDA-4259-BE91-EA853AF8550A}" type="sibTrans" cxnId="{ECACFAFE-E884-4A9D-ACCA-F1D738C8C90C}">
      <dgm:prSet/>
      <dgm:spPr/>
      <dgm:t>
        <a:bodyPr/>
        <a:lstStyle/>
        <a:p>
          <a:endParaRPr lang="en-US"/>
        </a:p>
      </dgm:t>
    </dgm:pt>
    <dgm:pt modelId="{577D2E80-60EF-4F43-82A8-9E1E2A02AAC8}">
      <dgm:prSet custT="1"/>
      <dgm:spPr/>
      <dgm:t>
        <a:bodyPr/>
        <a:lstStyle/>
        <a:p>
          <a:pPr>
            <a:lnSpc>
              <a:spcPct val="100000"/>
            </a:lnSpc>
          </a:pPr>
          <a:r>
            <a:rPr lang="en-US" sz="2000" b="1">
              <a:latin typeface="Tw Cen MT" panose="020B0602020104020603" pitchFamily="34" charset="0"/>
            </a:rPr>
            <a:t>Random Forest</a:t>
          </a:r>
          <a:endParaRPr lang="en-US" sz="2000">
            <a:latin typeface="Tw Cen MT" panose="020B0602020104020603" pitchFamily="34" charset="0"/>
          </a:endParaRPr>
        </a:p>
      </dgm:t>
    </dgm:pt>
    <dgm:pt modelId="{88E27274-792C-4296-B4D3-9DD38AF070BB}" type="parTrans" cxnId="{5FED85FC-444A-4261-9749-59650B0C8E62}">
      <dgm:prSet/>
      <dgm:spPr/>
      <dgm:t>
        <a:bodyPr/>
        <a:lstStyle/>
        <a:p>
          <a:endParaRPr lang="en-US"/>
        </a:p>
      </dgm:t>
    </dgm:pt>
    <dgm:pt modelId="{BB3EEC55-F984-4592-B817-2CEB40F7A779}" type="sibTrans" cxnId="{5FED85FC-444A-4261-9749-59650B0C8E62}">
      <dgm:prSet/>
      <dgm:spPr/>
      <dgm:t>
        <a:bodyPr/>
        <a:lstStyle/>
        <a:p>
          <a:endParaRPr lang="en-US"/>
        </a:p>
      </dgm:t>
    </dgm:pt>
    <dgm:pt modelId="{8741E8A4-A44A-4C09-B1DE-586F2E68770F}">
      <dgm:prSet custT="1"/>
      <dgm:spPr/>
      <dgm:t>
        <a:bodyPr/>
        <a:lstStyle/>
        <a:p>
          <a:pPr>
            <a:lnSpc>
              <a:spcPct val="100000"/>
            </a:lnSpc>
          </a:pPr>
          <a:r>
            <a:rPr lang="en-US" sz="2000" b="1">
              <a:latin typeface="Tw Cen MT" panose="020B0602020104020603" pitchFamily="34" charset="0"/>
            </a:rPr>
            <a:t>Bagging </a:t>
          </a:r>
          <a:endParaRPr lang="en-US" sz="2000">
            <a:latin typeface="Tw Cen MT" panose="020B0602020104020603" pitchFamily="34" charset="0"/>
          </a:endParaRPr>
        </a:p>
      </dgm:t>
    </dgm:pt>
    <dgm:pt modelId="{14568FFD-844F-48A4-B6A9-33D4704C141C}" type="parTrans" cxnId="{48023195-9C53-442B-8637-BCCB833EDDF8}">
      <dgm:prSet/>
      <dgm:spPr/>
      <dgm:t>
        <a:bodyPr/>
        <a:lstStyle/>
        <a:p>
          <a:endParaRPr lang="en-US"/>
        </a:p>
      </dgm:t>
    </dgm:pt>
    <dgm:pt modelId="{30C18577-6585-4F91-AB8D-2E3F4EAC8D6F}" type="sibTrans" cxnId="{48023195-9C53-442B-8637-BCCB833EDDF8}">
      <dgm:prSet/>
      <dgm:spPr/>
      <dgm:t>
        <a:bodyPr/>
        <a:lstStyle/>
        <a:p>
          <a:endParaRPr lang="en-US"/>
        </a:p>
      </dgm:t>
    </dgm:pt>
    <dgm:pt modelId="{7FE75111-0486-436F-A744-E9B198DA8293}">
      <dgm:prSet custT="1"/>
      <dgm:spPr/>
      <dgm:t>
        <a:bodyPr/>
        <a:lstStyle/>
        <a:p>
          <a:pPr>
            <a:lnSpc>
              <a:spcPct val="100000"/>
            </a:lnSpc>
          </a:pPr>
          <a:r>
            <a:rPr lang="en-US" sz="2000" b="1">
              <a:latin typeface="Tw Cen MT" panose="020B0602020104020603" pitchFamily="34" charset="0"/>
            </a:rPr>
            <a:t>Boosting</a:t>
          </a:r>
          <a:endParaRPr lang="en-US" sz="2000">
            <a:latin typeface="Tw Cen MT" panose="020B0602020104020603" pitchFamily="34" charset="0"/>
          </a:endParaRPr>
        </a:p>
      </dgm:t>
    </dgm:pt>
    <dgm:pt modelId="{5DBE0345-4CB5-4D58-BCEF-A0FAB110BD4A}" type="parTrans" cxnId="{CD1A7225-AFD5-4B9D-BF5B-032E43B44F88}">
      <dgm:prSet/>
      <dgm:spPr/>
      <dgm:t>
        <a:bodyPr/>
        <a:lstStyle/>
        <a:p>
          <a:endParaRPr lang="en-US"/>
        </a:p>
      </dgm:t>
    </dgm:pt>
    <dgm:pt modelId="{9E75BE20-FB5D-47FD-906F-68BDCF105123}" type="sibTrans" cxnId="{CD1A7225-AFD5-4B9D-BF5B-032E43B44F88}">
      <dgm:prSet/>
      <dgm:spPr/>
      <dgm:t>
        <a:bodyPr/>
        <a:lstStyle/>
        <a:p>
          <a:endParaRPr lang="en-US"/>
        </a:p>
      </dgm:t>
    </dgm:pt>
    <dgm:pt modelId="{1A177B86-D959-4DB8-943E-06F3C26B0F56}">
      <dgm:prSet custT="1"/>
      <dgm:spPr/>
      <dgm:t>
        <a:bodyPr/>
        <a:lstStyle/>
        <a:p>
          <a:pPr>
            <a:lnSpc>
              <a:spcPct val="100000"/>
            </a:lnSpc>
          </a:pPr>
          <a:r>
            <a:rPr lang="en-US" sz="2000" b="1">
              <a:latin typeface="Tw Cen MT" panose="020B0602020104020603" pitchFamily="34" charset="0"/>
            </a:rPr>
            <a:t>Support Vector Machine(SVM)</a:t>
          </a:r>
          <a:endParaRPr lang="en-US" sz="2000">
            <a:latin typeface="Tw Cen MT" panose="020B0602020104020603" pitchFamily="34" charset="0"/>
          </a:endParaRPr>
        </a:p>
      </dgm:t>
    </dgm:pt>
    <dgm:pt modelId="{EC2E43F0-8E93-429D-9ED0-5D1BDF3A46F1}" type="parTrans" cxnId="{83BDD038-3C13-4BED-A518-FB521C9B39FC}">
      <dgm:prSet/>
      <dgm:spPr/>
      <dgm:t>
        <a:bodyPr/>
        <a:lstStyle/>
        <a:p>
          <a:endParaRPr lang="en-US"/>
        </a:p>
      </dgm:t>
    </dgm:pt>
    <dgm:pt modelId="{93AE0B4C-5E8D-429B-B199-D5EAE33298E9}" type="sibTrans" cxnId="{83BDD038-3C13-4BED-A518-FB521C9B39FC}">
      <dgm:prSet/>
      <dgm:spPr/>
      <dgm:t>
        <a:bodyPr/>
        <a:lstStyle/>
        <a:p>
          <a:endParaRPr lang="en-US"/>
        </a:p>
      </dgm:t>
    </dgm:pt>
    <dgm:pt modelId="{96AFE04E-B147-4ACF-8306-AC69264D03EA}" type="pres">
      <dgm:prSet presAssocID="{6E4EE07E-8063-4F1D-80D5-DC52872D10C3}" presName="root" presStyleCnt="0">
        <dgm:presLayoutVars>
          <dgm:dir/>
          <dgm:resizeHandles val="exact"/>
        </dgm:presLayoutVars>
      </dgm:prSet>
      <dgm:spPr/>
    </dgm:pt>
    <dgm:pt modelId="{11533533-C17E-43B2-86D5-0EF55B7DD4F2}" type="pres">
      <dgm:prSet presAssocID="{57952350-ECBD-4865-A2EE-B687D2680865}" presName="compNode" presStyleCnt="0"/>
      <dgm:spPr/>
    </dgm:pt>
    <dgm:pt modelId="{0E3E8CFD-2E18-4FD2-A2A4-FC5D0959EC73}" type="pres">
      <dgm:prSet presAssocID="{57952350-ECBD-4865-A2EE-B687D2680865}" presName="bgRect" presStyleLbl="bgShp" presStyleIdx="0" presStyleCnt="7"/>
      <dgm:spPr/>
    </dgm:pt>
    <dgm:pt modelId="{B796B5E5-5AB1-4B3A-86A9-B566E04F00EA}" type="pres">
      <dgm:prSet presAssocID="{57952350-ECBD-4865-A2EE-B687D268086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0FD5583D-69CD-4DDD-8E76-D3B7134B0B88}" type="pres">
      <dgm:prSet presAssocID="{57952350-ECBD-4865-A2EE-B687D2680865}" presName="spaceRect" presStyleCnt="0"/>
      <dgm:spPr/>
    </dgm:pt>
    <dgm:pt modelId="{4E7F9060-6951-4070-93B8-5F21222E5985}" type="pres">
      <dgm:prSet presAssocID="{57952350-ECBD-4865-A2EE-B687D2680865}" presName="parTx" presStyleLbl="revTx" presStyleIdx="0" presStyleCnt="7">
        <dgm:presLayoutVars>
          <dgm:chMax val="0"/>
          <dgm:chPref val="0"/>
        </dgm:presLayoutVars>
      </dgm:prSet>
      <dgm:spPr/>
    </dgm:pt>
    <dgm:pt modelId="{D0789A3B-CA86-4712-B0B8-4546B96C9B29}" type="pres">
      <dgm:prSet presAssocID="{2FE89E6D-B845-4E76-8575-3B7A03B55014}" presName="sibTrans" presStyleCnt="0"/>
      <dgm:spPr/>
    </dgm:pt>
    <dgm:pt modelId="{BDEC139F-8288-401A-91F9-05526498D074}" type="pres">
      <dgm:prSet presAssocID="{6E7DACCA-98A7-48D7-BEAA-4CFC38CF5F93}" presName="compNode" presStyleCnt="0"/>
      <dgm:spPr/>
    </dgm:pt>
    <dgm:pt modelId="{73C7B48D-18DB-4EA6-B4CC-D56B95D566D4}" type="pres">
      <dgm:prSet presAssocID="{6E7DACCA-98A7-48D7-BEAA-4CFC38CF5F93}" presName="bgRect" presStyleLbl="bgShp" presStyleIdx="1" presStyleCnt="7"/>
      <dgm:spPr/>
    </dgm:pt>
    <dgm:pt modelId="{C542747D-1D6A-4FF1-912E-3B7AEDFCCB21}" type="pres">
      <dgm:prSet presAssocID="{6E7DACCA-98A7-48D7-BEAA-4CFC38CF5F9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urban scene"/>
        </a:ext>
      </dgm:extLst>
    </dgm:pt>
    <dgm:pt modelId="{DDDBEDE9-ACDE-468F-8042-0343282712D6}" type="pres">
      <dgm:prSet presAssocID="{6E7DACCA-98A7-48D7-BEAA-4CFC38CF5F93}" presName="spaceRect" presStyleCnt="0"/>
      <dgm:spPr/>
    </dgm:pt>
    <dgm:pt modelId="{0C11FBA3-9145-454D-8E37-9507F03D8C1F}" type="pres">
      <dgm:prSet presAssocID="{6E7DACCA-98A7-48D7-BEAA-4CFC38CF5F93}" presName="parTx" presStyleLbl="revTx" presStyleIdx="1" presStyleCnt="7">
        <dgm:presLayoutVars>
          <dgm:chMax val="0"/>
          <dgm:chPref val="0"/>
        </dgm:presLayoutVars>
      </dgm:prSet>
      <dgm:spPr/>
    </dgm:pt>
    <dgm:pt modelId="{55E142E1-B2B0-4552-AF54-4018A91C2564}" type="pres">
      <dgm:prSet presAssocID="{55404C3B-ABFD-4894-AB8E-0C542BD4B413}" presName="sibTrans" presStyleCnt="0"/>
      <dgm:spPr/>
    </dgm:pt>
    <dgm:pt modelId="{B1011A0A-498E-4AC2-A281-CD2B6EBA0075}" type="pres">
      <dgm:prSet presAssocID="{F29057FD-FC21-4132-A9DF-077BA5B06CC9}" presName="compNode" presStyleCnt="0"/>
      <dgm:spPr/>
    </dgm:pt>
    <dgm:pt modelId="{CEA64C93-3996-4FD5-AC75-D0AE6ADC8784}" type="pres">
      <dgm:prSet presAssocID="{F29057FD-FC21-4132-A9DF-077BA5B06CC9}" presName="bgRect" presStyleLbl="bgShp" presStyleIdx="2" presStyleCnt="7"/>
      <dgm:spPr/>
    </dgm:pt>
    <dgm:pt modelId="{F94B77B4-FE75-473B-819A-EBA89B11BEBE}" type="pres">
      <dgm:prSet presAssocID="{F29057FD-FC21-4132-A9DF-077BA5B06CC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F54A4B39-CC05-4EBE-A4D4-F7E8A5DB8DFD}" type="pres">
      <dgm:prSet presAssocID="{F29057FD-FC21-4132-A9DF-077BA5B06CC9}" presName="spaceRect" presStyleCnt="0"/>
      <dgm:spPr/>
    </dgm:pt>
    <dgm:pt modelId="{534188D2-8D90-4D81-A9EF-EDDD8178BDB3}" type="pres">
      <dgm:prSet presAssocID="{F29057FD-FC21-4132-A9DF-077BA5B06CC9}" presName="parTx" presStyleLbl="revTx" presStyleIdx="2" presStyleCnt="7">
        <dgm:presLayoutVars>
          <dgm:chMax val="0"/>
          <dgm:chPref val="0"/>
        </dgm:presLayoutVars>
      </dgm:prSet>
      <dgm:spPr/>
    </dgm:pt>
    <dgm:pt modelId="{F8FCF7FA-A002-4362-8DD0-FE6AB076B1F0}" type="pres">
      <dgm:prSet presAssocID="{D7AFED6F-5EDA-4259-BE91-EA853AF8550A}" presName="sibTrans" presStyleCnt="0"/>
      <dgm:spPr/>
    </dgm:pt>
    <dgm:pt modelId="{AC238581-CA0B-462D-BCA3-8FAC0685E596}" type="pres">
      <dgm:prSet presAssocID="{577D2E80-60EF-4F43-82A8-9E1E2A02AAC8}" presName="compNode" presStyleCnt="0"/>
      <dgm:spPr/>
    </dgm:pt>
    <dgm:pt modelId="{CC484370-C807-426F-901C-D8F43065128A}" type="pres">
      <dgm:prSet presAssocID="{577D2E80-60EF-4F43-82A8-9E1E2A02AAC8}" presName="bgRect" presStyleLbl="bgShp" presStyleIdx="3" presStyleCnt="7"/>
      <dgm:spPr/>
    </dgm:pt>
    <dgm:pt modelId="{36AC0535-F7F7-4672-A3FF-68DC5286C020}" type="pres">
      <dgm:prSet presAssocID="{577D2E80-60EF-4F43-82A8-9E1E2A02AAC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B5003070-C342-4031-90D6-904A3C92A1B1}" type="pres">
      <dgm:prSet presAssocID="{577D2E80-60EF-4F43-82A8-9E1E2A02AAC8}" presName="spaceRect" presStyleCnt="0"/>
      <dgm:spPr/>
    </dgm:pt>
    <dgm:pt modelId="{0DFF5A4B-F19C-4DAC-950F-4D92008CCFEE}" type="pres">
      <dgm:prSet presAssocID="{577D2E80-60EF-4F43-82A8-9E1E2A02AAC8}" presName="parTx" presStyleLbl="revTx" presStyleIdx="3" presStyleCnt="7">
        <dgm:presLayoutVars>
          <dgm:chMax val="0"/>
          <dgm:chPref val="0"/>
        </dgm:presLayoutVars>
      </dgm:prSet>
      <dgm:spPr/>
    </dgm:pt>
    <dgm:pt modelId="{BE282A31-CCC1-4E6B-A7F7-D6FA795FD359}" type="pres">
      <dgm:prSet presAssocID="{BB3EEC55-F984-4592-B817-2CEB40F7A779}" presName="sibTrans" presStyleCnt="0"/>
      <dgm:spPr/>
    </dgm:pt>
    <dgm:pt modelId="{EC829C0C-4E1B-4785-8BE0-D5A8BAC3FC05}" type="pres">
      <dgm:prSet presAssocID="{8741E8A4-A44A-4C09-B1DE-586F2E68770F}" presName="compNode" presStyleCnt="0"/>
      <dgm:spPr/>
    </dgm:pt>
    <dgm:pt modelId="{BDE50C0B-08A3-4554-A046-1577D37BF60C}" type="pres">
      <dgm:prSet presAssocID="{8741E8A4-A44A-4C09-B1DE-586F2E68770F}" presName="bgRect" presStyleLbl="bgShp" presStyleIdx="4" presStyleCnt="7"/>
      <dgm:spPr/>
    </dgm:pt>
    <dgm:pt modelId="{F8B0BADF-6766-4E23-ABB5-17B70B304EDD}" type="pres">
      <dgm:prSet presAssocID="{8741E8A4-A44A-4C09-B1DE-586F2E68770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opping bag"/>
        </a:ext>
      </dgm:extLst>
    </dgm:pt>
    <dgm:pt modelId="{D4C8841D-466F-4DDF-B277-B0887C516909}" type="pres">
      <dgm:prSet presAssocID="{8741E8A4-A44A-4C09-B1DE-586F2E68770F}" presName="spaceRect" presStyleCnt="0"/>
      <dgm:spPr/>
    </dgm:pt>
    <dgm:pt modelId="{7FCCA28A-79A8-4C4A-B33B-314BDCA0C9B1}" type="pres">
      <dgm:prSet presAssocID="{8741E8A4-A44A-4C09-B1DE-586F2E68770F}" presName="parTx" presStyleLbl="revTx" presStyleIdx="4" presStyleCnt="7">
        <dgm:presLayoutVars>
          <dgm:chMax val="0"/>
          <dgm:chPref val="0"/>
        </dgm:presLayoutVars>
      </dgm:prSet>
      <dgm:spPr/>
    </dgm:pt>
    <dgm:pt modelId="{4B7C38CD-C280-491B-9AA3-BD497FCB31C7}" type="pres">
      <dgm:prSet presAssocID="{30C18577-6585-4F91-AB8D-2E3F4EAC8D6F}" presName="sibTrans" presStyleCnt="0"/>
      <dgm:spPr/>
    </dgm:pt>
    <dgm:pt modelId="{E7D0869E-4F23-4C27-9966-2FAF3E7B00F8}" type="pres">
      <dgm:prSet presAssocID="{7FE75111-0486-436F-A744-E9B198DA8293}" presName="compNode" presStyleCnt="0"/>
      <dgm:spPr/>
    </dgm:pt>
    <dgm:pt modelId="{715211BA-7457-4458-BE32-88C10CEC5ECE}" type="pres">
      <dgm:prSet presAssocID="{7FE75111-0486-436F-A744-E9B198DA8293}" presName="bgRect" presStyleLbl="bgShp" presStyleIdx="5" presStyleCnt="7"/>
      <dgm:spPr/>
    </dgm:pt>
    <dgm:pt modelId="{AE614813-25F9-498E-9E2E-6218884C6ED9}" type="pres">
      <dgm:prSet presAssocID="{7FE75111-0486-436F-A744-E9B198DA829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75D620F6-84B4-47FA-B736-3E62E860FB6B}" type="pres">
      <dgm:prSet presAssocID="{7FE75111-0486-436F-A744-E9B198DA8293}" presName="spaceRect" presStyleCnt="0"/>
      <dgm:spPr/>
    </dgm:pt>
    <dgm:pt modelId="{07E11ED3-894F-4B3F-9511-087A7EED3233}" type="pres">
      <dgm:prSet presAssocID="{7FE75111-0486-436F-A744-E9B198DA8293}" presName="parTx" presStyleLbl="revTx" presStyleIdx="5" presStyleCnt="7">
        <dgm:presLayoutVars>
          <dgm:chMax val="0"/>
          <dgm:chPref val="0"/>
        </dgm:presLayoutVars>
      </dgm:prSet>
      <dgm:spPr/>
    </dgm:pt>
    <dgm:pt modelId="{E9ACDEE6-3F93-456F-B8EC-180E2DB39B3A}" type="pres">
      <dgm:prSet presAssocID="{9E75BE20-FB5D-47FD-906F-68BDCF105123}" presName="sibTrans" presStyleCnt="0"/>
      <dgm:spPr/>
    </dgm:pt>
    <dgm:pt modelId="{3A16CF86-6FFC-4A20-9C2F-28746CA4DB8F}" type="pres">
      <dgm:prSet presAssocID="{1A177B86-D959-4DB8-943E-06F3C26B0F56}" presName="compNode" presStyleCnt="0"/>
      <dgm:spPr/>
    </dgm:pt>
    <dgm:pt modelId="{5E6C986D-2752-45B1-89EE-EE25CA99ABBB}" type="pres">
      <dgm:prSet presAssocID="{1A177B86-D959-4DB8-943E-06F3C26B0F56}" presName="bgRect" presStyleLbl="bgShp" presStyleIdx="6" presStyleCnt="7" custLinFactNeighborX="-5854" custLinFactNeighborY="94789"/>
      <dgm:spPr/>
    </dgm:pt>
    <dgm:pt modelId="{5FAD64AF-3721-4F7A-BC4A-CCF194F73681}" type="pres">
      <dgm:prSet presAssocID="{1A177B86-D959-4DB8-943E-06F3C26B0F5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3FB4AA7E-9908-4E0C-AA27-1C799C479FB5}" type="pres">
      <dgm:prSet presAssocID="{1A177B86-D959-4DB8-943E-06F3C26B0F56}" presName="spaceRect" presStyleCnt="0"/>
      <dgm:spPr/>
    </dgm:pt>
    <dgm:pt modelId="{925EC08B-EF11-4844-BD11-1D8500B4DB84}" type="pres">
      <dgm:prSet presAssocID="{1A177B86-D959-4DB8-943E-06F3C26B0F56}" presName="parTx" presStyleLbl="revTx" presStyleIdx="6" presStyleCnt="7">
        <dgm:presLayoutVars>
          <dgm:chMax val="0"/>
          <dgm:chPref val="0"/>
        </dgm:presLayoutVars>
      </dgm:prSet>
      <dgm:spPr/>
    </dgm:pt>
  </dgm:ptLst>
  <dgm:cxnLst>
    <dgm:cxn modelId="{E5E5BE08-9270-41C8-8415-D16A5BD8B294}" type="presOf" srcId="{7FE75111-0486-436F-A744-E9B198DA8293}" destId="{07E11ED3-894F-4B3F-9511-087A7EED3233}" srcOrd="0" destOrd="0" presId="urn:microsoft.com/office/officeart/2018/2/layout/IconVerticalSolidList"/>
    <dgm:cxn modelId="{CD1A7225-AFD5-4B9D-BF5B-032E43B44F88}" srcId="{6E4EE07E-8063-4F1D-80D5-DC52872D10C3}" destId="{7FE75111-0486-436F-A744-E9B198DA8293}" srcOrd="5" destOrd="0" parTransId="{5DBE0345-4CB5-4D58-BCEF-A0FAB110BD4A}" sibTransId="{9E75BE20-FB5D-47FD-906F-68BDCF105123}"/>
    <dgm:cxn modelId="{83BDD038-3C13-4BED-A518-FB521C9B39FC}" srcId="{6E4EE07E-8063-4F1D-80D5-DC52872D10C3}" destId="{1A177B86-D959-4DB8-943E-06F3C26B0F56}" srcOrd="6" destOrd="0" parTransId="{EC2E43F0-8E93-429D-9ED0-5D1BDF3A46F1}" sibTransId="{93AE0B4C-5E8D-429B-B199-D5EAE33298E9}"/>
    <dgm:cxn modelId="{5B13A87F-C232-432E-A16F-62C1610BC951}" type="presOf" srcId="{6E4EE07E-8063-4F1D-80D5-DC52872D10C3}" destId="{96AFE04E-B147-4ACF-8306-AC69264D03EA}" srcOrd="0" destOrd="0" presId="urn:microsoft.com/office/officeart/2018/2/layout/IconVerticalSolidList"/>
    <dgm:cxn modelId="{1C31FD87-9119-4CA3-8C2A-BCFF0A965DE3}" srcId="{6E4EE07E-8063-4F1D-80D5-DC52872D10C3}" destId="{57952350-ECBD-4865-A2EE-B687D2680865}" srcOrd="0" destOrd="0" parTransId="{292D9035-950D-4638-995A-0DED7BC9539E}" sibTransId="{2FE89E6D-B845-4E76-8575-3B7A03B55014}"/>
    <dgm:cxn modelId="{48023195-9C53-442B-8637-BCCB833EDDF8}" srcId="{6E4EE07E-8063-4F1D-80D5-DC52872D10C3}" destId="{8741E8A4-A44A-4C09-B1DE-586F2E68770F}" srcOrd="4" destOrd="0" parTransId="{14568FFD-844F-48A4-B6A9-33D4704C141C}" sibTransId="{30C18577-6585-4F91-AB8D-2E3F4EAC8D6F}"/>
    <dgm:cxn modelId="{EC6A26AC-7128-49C1-961B-4E4AE3059529}" type="presOf" srcId="{6E7DACCA-98A7-48D7-BEAA-4CFC38CF5F93}" destId="{0C11FBA3-9145-454D-8E37-9507F03D8C1F}" srcOrd="0" destOrd="0" presId="urn:microsoft.com/office/officeart/2018/2/layout/IconVerticalSolidList"/>
    <dgm:cxn modelId="{83FC73B3-81D6-4CD2-A427-240F64D525BA}" type="presOf" srcId="{F29057FD-FC21-4132-A9DF-077BA5B06CC9}" destId="{534188D2-8D90-4D81-A9EF-EDDD8178BDB3}" srcOrd="0" destOrd="0" presId="urn:microsoft.com/office/officeart/2018/2/layout/IconVerticalSolidList"/>
    <dgm:cxn modelId="{F4AB50C9-6D54-4AF1-B289-BE4B85C95812}" type="presOf" srcId="{577D2E80-60EF-4F43-82A8-9E1E2A02AAC8}" destId="{0DFF5A4B-F19C-4DAC-950F-4D92008CCFEE}" srcOrd="0" destOrd="0" presId="urn:microsoft.com/office/officeart/2018/2/layout/IconVerticalSolidList"/>
    <dgm:cxn modelId="{3D054AD1-B1D8-46A6-BB14-D0186117B205}" srcId="{6E4EE07E-8063-4F1D-80D5-DC52872D10C3}" destId="{6E7DACCA-98A7-48D7-BEAA-4CFC38CF5F93}" srcOrd="1" destOrd="0" parTransId="{D28F8731-E787-409F-B346-5456F79D306B}" sibTransId="{55404C3B-ABFD-4894-AB8E-0C542BD4B413}"/>
    <dgm:cxn modelId="{9B43B8D9-2A09-425D-8111-2CA1CA20472F}" type="presOf" srcId="{8741E8A4-A44A-4C09-B1DE-586F2E68770F}" destId="{7FCCA28A-79A8-4C4A-B33B-314BDCA0C9B1}" srcOrd="0" destOrd="0" presId="urn:microsoft.com/office/officeart/2018/2/layout/IconVerticalSolidList"/>
    <dgm:cxn modelId="{264479DE-E6BE-4282-80CF-9AF7D4245EFD}" type="presOf" srcId="{1A177B86-D959-4DB8-943E-06F3C26B0F56}" destId="{925EC08B-EF11-4844-BD11-1D8500B4DB84}" srcOrd="0" destOrd="0" presId="urn:microsoft.com/office/officeart/2018/2/layout/IconVerticalSolidList"/>
    <dgm:cxn modelId="{F4580CE1-6D13-41B1-AE6A-C8DA07E4B65E}" type="presOf" srcId="{57952350-ECBD-4865-A2EE-B687D2680865}" destId="{4E7F9060-6951-4070-93B8-5F21222E5985}" srcOrd="0" destOrd="0" presId="urn:microsoft.com/office/officeart/2018/2/layout/IconVerticalSolidList"/>
    <dgm:cxn modelId="{5FED85FC-444A-4261-9749-59650B0C8E62}" srcId="{6E4EE07E-8063-4F1D-80D5-DC52872D10C3}" destId="{577D2E80-60EF-4F43-82A8-9E1E2A02AAC8}" srcOrd="3" destOrd="0" parTransId="{88E27274-792C-4296-B4D3-9DD38AF070BB}" sibTransId="{BB3EEC55-F984-4592-B817-2CEB40F7A779}"/>
    <dgm:cxn modelId="{ECACFAFE-E884-4A9D-ACCA-F1D738C8C90C}" srcId="{6E4EE07E-8063-4F1D-80D5-DC52872D10C3}" destId="{F29057FD-FC21-4132-A9DF-077BA5B06CC9}" srcOrd="2" destOrd="0" parTransId="{6A3C2709-7FB6-43C5-A721-A7D0BB8DEBDF}" sibTransId="{D7AFED6F-5EDA-4259-BE91-EA853AF8550A}"/>
    <dgm:cxn modelId="{6F97CD42-660B-44BD-A32D-0F3C9A804440}" type="presParOf" srcId="{96AFE04E-B147-4ACF-8306-AC69264D03EA}" destId="{11533533-C17E-43B2-86D5-0EF55B7DD4F2}" srcOrd="0" destOrd="0" presId="urn:microsoft.com/office/officeart/2018/2/layout/IconVerticalSolidList"/>
    <dgm:cxn modelId="{F9D18533-EBD3-460B-AE9D-1B3A8F01AB54}" type="presParOf" srcId="{11533533-C17E-43B2-86D5-0EF55B7DD4F2}" destId="{0E3E8CFD-2E18-4FD2-A2A4-FC5D0959EC73}" srcOrd="0" destOrd="0" presId="urn:microsoft.com/office/officeart/2018/2/layout/IconVerticalSolidList"/>
    <dgm:cxn modelId="{65A9BF39-3D92-4132-9CDF-C42F4BE19E11}" type="presParOf" srcId="{11533533-C17E-43B2-86D5-0EF55B7DD4F2}" destId="{B796B5E5-5AB1-4B3A-86A9-B566E04F00EA}" srcOrd="1" destOrd="0" presId="urn:microsoft.com/office/officeart/2018/2/layout/IconVerticalSolidList"/>
    <dgm:cxn modelId="{92024737-991E-4F4C-BEE3-4261B12212F5}" type="presParOf" srcId="{11533533-C17E-43B2-86D5-0EF55B7DD4F2}" destId="{0FD5583D-69CD-4DDD-8E76-D3B7134B0B88}" srcOrd="2" destOrd="0" presId="urn:microsoft.com/office/officeart/2018/2/layout/IconVerticalSolidList"/>
    <dgm:cxn modelId="{8C07D0F5-1B5F-4EB4-881D-CD1FEC4E7C84}" type="presParOf" srcId="{11533533-C17E-43B2-86D5-0EF55B7DD4F2}" destId="{4E7F9060-6951-4070-93B8-5F21222E5985}" srcOrd="3" destOrd="0" presId="urn:microsoft.com/office/officeart/2018/2/layout/IconVerticalSolidList"/>
    <dgm:cxn modelId="{40B3F071-ECA2-4A4D-9CF2-6212556954BF}" type="presParOf" srcId="{96AFE04E-B147-4ACF-8306-AC69264D03EA}" destId="{D0789A3B-CA86-4712-B0B8-4546B96C9B29}" srcOrd="1" destOrd="0" presId="urn:microsoft.com/office/officeart/2018/2/layout/IconVerticalSolidList"/>
    <dgm:cxn modelId="{79248574-CC26-4AC6-A66C-1CFEA7294772}" type="presParOf" srcId="{96AFE04E-B147-4ACF-8306-AC69264D03EA}" destId="{BDEC139F-8288-401A-91F9-05526498D074}" srcOrd="2" destOrd="0" presId="urn:microsoft.com/office/officeart/2018/2/layout/IconVerticalSolidList"/>
    <dgm:cxn modelId="{52EF5049-5F07-4A21-A183-2243C2230E5F}" type="presParOf" srcId="{BDEC139F-8288-401A-91F9-05526498D074}" destId="{73C7B48D-18DB-4EA6-B4CC-D56B95D566D4}" srcOrd="0" destOrd="0" presId="urn:microsoft.com/office/officeart/2018/2/layout/IconVerticalSolidList"/>
    <dgm:cxn modelId="{C7C0611F-30DD-4BF4-AE75-2FCC9B04F109}" type="presParOf" srcId="{BDEC139F-8288-401A-91F9-05526498D074}" destId="{C542747D-1D6A-4FF1-912E-3B7AEDFCCB21}" srcOrd="1" destOrd="0" presId="urn:microsoft.com/office/officeart/2018/2/layout/IconVerticalSolidList"/>
    <dgm:cxn modelId="{6F68AFA9-3DFC-40B8-9410-3EC5022D0B0C}" type="presParOf" srcId="{BDEC139F-8288-401A-91F9-05526498D074}" destId="{DDDBEDE9-ACDE-468F-8042-0343282712D6}" srcOrd="2" destOrd="0" presId="urn:microsoft.com/office/officeart/2018/2/layout/IconVerticalSolidList"/>
    <dgm:cxn modelId="{B4ECDD97-1086-4A4A-80C9-3FBB9ED1D170}" type="presParOf" srcId="{BDEC139F-8288-401A-91F9-05526498D074}" destId="{0C11FBA3-9145-454D-8E37-9507F03D8C1F}" srcOrd="3" destOrd="0" presId="urn:microsoft.com/office/officeart/2018/2/layout/IconVerticalSolidList"/>
    <dgm:cxn modelId="{872AA0BE-F074-4B6F-8C72-6503EC105648}" type="presParOf" srcId="{96AFE04E-B147-4ACF-8306-AC69264D03EA}" destId="{55E142E1-B2B0-4552-AF54-4018A91C2564}" srcOrd="3" destOrd="0" presId="urn:microsoft.com/office/officeart/2018/2/layout/IconVerticalSolidList"/>
    <dgm:cxn modelId="{DD411EB8-FD68-426C-8416-781B75E89977}" type="presParOf" srcId="{96AFE04E-B147-4ACF-8306-AC69264D03EA}" destId="{B1011A0A-498E-4AC2-A281-CD2B6EBA0075}" srcOrd="4" destOrd="0" presId="urn:microsoft.com/office/officeart/2018/2/layout/IconVerticalSolidList"/>
    <dgm:cxn modelId="{A8030CB7-DB3D-4CF3-893F-719D606FB567}" type="presParOf" srcId="{B1011A0A-498E-4AC2-A281-CD2B6EBA0075}" destId="{CEA64C93-3996-4FD5-AC75-D0AE6ADC8784}" srcOrd="0" destOrd="0" presId="urn:microsoft.com/office/officeart/2018/2/layout/IconVerticalSolidList"/>
    <dgm:cxn modelId="{E3EC0C0D-3DEB-4018-A94D-20DE4E2F038B}" type="presParOf" srcId="{B1011A0A-498E-4AC2-A281-CD2B6EBA0075}" destId="{F94B77B4-FE75-473B-819A-EBA89B11BEBE}" srcOrd="1" destOrd="0" presId="urn:microsoft.com/office/officeart/2018/2/layout/IconVerticalSolidList"/>
    <dgm:cxn modelId="{8713AA3D-B20D-4B14-9E12-7D3B50ED1B45}" type="presParOf" srcId="{B1011A0A-498E-4AC2-A281-CD2B6EBA0075}" destId="{F54A4B39-CC05-4EBE-A4D4-F7E8A5DB8DFD}" srcOrd="2" destOrd="0" presId="urn:microsoft.com/office/officeart/2018/2/layout/IconVerticalSolidList"/>
    <dgm:cxn modelId="{5ABF2045-C8A0-4B13-83F6-7D3C74461D41}" type="presParOf" srcId="{B1011A0A-498E-4AC2-A281-CD2B6EBA0075}" destId="{534188D2-8D90-4D81-A9EF-EDDD8178BDB3}" srcOrd="3" destOrd="0" presId="urn:microsoft.com/office/officeart/2018/2/layout/IconVerticalSolidList"/>
    <dgm:cxn modelId="{A8140434-9057-4DF5-9D5C-183F0A8FD184}" type="presParOf" srcId="{96AFE04E-B147-4ACF-8306-AC69264D03EA}" destId="{F8FCF7FA-A002-4362-8DD0-FE6AB076B1F0}" srcOrd="5" destOrd="0" presId="urn:microsoft.com/office/officeart/2018/2/layout/IconVerticalSolidList"/>
    <dgm:cxn modelId="{B8F858F6-CE0C-4140-9371-0DC62040BDCF}" type="presParOf" srcId="{96AFE04E-B147-4ACF-8306-AC69264D03EA}" destId="{AC238581-CA0B-462D-BCA3-8FAC0685E596}" srcOrd="6" destOrd="0" presId="urn:microsoft.com/office/officeart/2018/2/layout/IconVerticalSolidList"/>
    <dgm:cxn modelId="{D3CD3500-218E-4CAF-8A42-B3276A917900}" type="presParOf" srcId="{AC238581-CA0B-462D-BCA3-8FAC0685E596}" destId="{CC484370-C807-426F-901C-D8F43065128A}" srcOrd="0" destOrd="0" presId="urn:microsoft.com/office/officeart/2018/2/layout/IconVerticalSolidList"/>
    <dgm:cxn modelId="{7A1F6FDC-9C6F-44F8-8E71-6CBBC8DD7D9B}" type="presParOf" srcId="{AC238581-CA0B-462D-BCA3-8FAC0685E596}" destId="{36AC0535-F7F7-4672-A3FF-68DC5286C020}" srcOrd="1" destOrd="0" presId="urn:microsoft.com/office/officeart/2018/2/layout/IconVerticalSolidList"/>
    <dgm:cxn modelId="{98D15BB4-60A5-40E6-9BD9-070F078D506D}" type="presParOf" srcId="{AC238581-CA0B-462D-BCA3-8FAC0685E596}" destId="{B5003070-C342-4031-90D6-904A3C92A1B1}" srcOrd="2" destOrd="0" presId="urn:microsoft.com/office/officeart/2018/2/layout/IconVerticalSolidList"/>
    <dgm:cxn modelId="{9BC1E092-A2FC-4303-A76A-14B56FB0E66D}" type="presParOf" srcId="{AC238581-CA0B-462D-BCA3-8FAC0685E596}" destId="{0DFF5A4B-F19C-4DAC-950F-4D92008CCFEE}" srcOrd="3" destOrd="0" presId="urn:microsoft.com/office/officeart/2018/2/layout/IconVerticalSolidList"/>
    <dgm:cxn modelId="{D0D27D83-42D8-43A3-B9E0-C5DEE11DA799}" type="presParOf" srcId="{96AFE04E-B147-4ACF-8306-AC69264D03EA}" destId="{BE282A31-CCC1-4E6B-A7F7-D6FA795FD359}" srcOrd="7" destOrd="0" presId="urn:microsoft.com/office/officeart/2018/2/layout/IconVerticalSolidList"/>
    <dgm:cxn modelId="{C53060D8-3465-404D-9C02-5AB7771DF3E6}" type="presParOf" srcId="{96AFE04E-B147-4ACF-8306-AC69264D03EA}" destId="{EC829C0C-4E1B-4785-8BE0-D5A8BAC3FC05}" srcOrd="8" destOrd="0" presId="urn:microsoft.com/office/officeart/2018/2/layout/IconVerticalSolidList"/>
    <dgm:cxn modelId="{9AA898F0-96FC-435C-810D-BED9901BF09F}" type="presParOf" srcId="{EC829C0C-4E1B-4785-8BE0-D5A8BAC3FC05}" destId="{BDE50C0B-08A3-4554-A046-1577D37BF60C}" srcOrd="0" destOrd="0" presId="urn:microsoft.com/office/officeart/2018/2/layout/IconVerticalSolidList"/>
    <dgm:cxn modelId="{0A13339D-1D87-4F1D-9A35-39BECEA49FCD}" type="presParOf" srcId="{EC829C0C-4E1B-4785-8BE0-D5A8BAC3FC05}" destId="{F8B0BADF-6766-4E23-ABB5-17B70B304EDD}" srcOrd="1" destOrd="0" presId="urn:microsoft.com/office/officeart/2018/2/layout/IconVerticalSolidList"/>
    <dgm:cxn modelId="{AA3980E4-3CA8-4B14-9992-594B3FE8DFE4}" type="presParOf" srcId="{EC829C0C-4E1B-4785-8BE0-D5A8BAC3FC05}" destId="{D4C8841D-466F-4DDF-B277-B0887C516909}" srcOrd="2" destOrd="0" presId="urn:microsoft.com/office/officeart/2018/2/layout/IconVerticalSolidList"/>
    <dgm:cxn modelId="{9BA3FC03-222A-4231-A1D3-FACC979661A6}" type="presParOf" srcId="{EC829C0C-4E1B-4785-8BE0-D5A8BAC3FC05}" destId="{7FCCA28A-79A8-4C4A-B33B-314BDCA0C9B1}" srcOrd="3" destOrd="0" presId="urn:microsoft.com/office/officeart/2018/2/layout/IconVerticalSolidList"/>
    <dgm:cxn modelId="{A75EDA0C-65B2-4803-8F15-B387E7989C32}" type="presParOf" srcId="{96AFE04E-B147-4ACF-8306-AC69264D03EA}" destId="{4B7C38CD-C280-491B-9AA3-BD497FCB31C7}" srcOrd="9" destOrd="0" presId="urn:microsoft.com/office/officeart/2018/2/layout/IconVerticalSolidList"/>
    <dgm:cxn modelId="{1C40EDC3-D12F-4005-9393-8E7D54C9A86A}" type="presParOf" srcId="{96AFE04E-B147-4ACF-8306-AC69264D03EA}" destId="{E7D0869E-4F23-4C27-9966-2FAF3E7B00F8}" srcOrd="10" destOrd="0" presId="urn:microsoft.com/office/officeart/2018/2/layout/IconVerticalSolidList"/>
    <dgm:cxn modelId="{CBEB221F-460D-4B81-AB0C-E77B58C04437}" type="presParOf" srcId="{E7D0869E-4F23-4C27-9966-2FAF3E7B00F8}" destId="{715211BA-7457-4458-BE32-88C10CEC5ECE}" srcOrd="0" destOrd="0" presId="urn:microsoft.com/office/officeart/2018/2/layout/IconVerticalSolidList"/>
    <dgm:cxn modelId="{7FF7B305-C4E2-4594-BD58-90D7F475B4EA}" type="presParOf" srcId="{E7D0869E-4F23-4C27-9966-2FAF3E7B00F8}" destId="{AE614813-25F9-498E-9E2E-6218884C6ED9}" srcOrd="1" destOrd="0" presId="urn:microsoft.com/office/officeart/2018/2/layout/IconVerticalSolidList"/>
    <dgm:cxn modelId="{96837F11-56E4-4470-8257-3197A6A0FB08}" type="presParOf" srcId="{E7D0869E-4F23-4C27-9966-2FAF3E7B00F8}" destId="{75D620F6-84B4-47FA-B736-3E62E860FB6B}" srcOrd="2" destOrd="0" presId="urn:microsoft.com/office/officeart/2018/2/layout/IconVerticalSolidList"/>
    <dgm:cxn modelId="{E0E72356-5606-4204-9DFB-5123F7D4FF4E}" type="presParOf" srcId="{E7D0869E-4F23-4C27-9966-2FAF3E7B00F8}" destId="{07E11ED3-894F-4B3F-9511-087A7EED3233}" srcOrd="3" destOrd="0" presId="urn:microsoft.com/office/officeart/2018/2/layout/IconVerticalSolidList"/>
    <dgm:cxn modelId="{569B4701-9BEE-49AB-A361-8BCE982AF8D7}" type="presParOf" srcId="{96AFE04E-B147-4ACF-8306-AC69264D03EA}" destId="{E9ACDEE6-3F93-456F-B8EC-180E2DB39B3A}" srcOrd="11" destOrd="0" presId="urn:microsoft.com/office/officeart/2018/2/layout/IconVerticalSolidList"/>
    <dgm:cxn modelId="{513CD075-D8A9-446B-A410-C5A4CFD83E61}" type="presParOf" srcId="{96AFE04E-B147-4ACF-8306-AC69264D03EA}" destId="{3A16CF86-6FFC-4A20-9C2F-28746CA4DB8F}" srcOrd="12" destOrd="0" presId="urn:microsoft.com/office/officeart/2018/2/layout/IconVerticalSolidList"/>
    <dgm:cxn modelId="{FEF1DF41-4FB3-4B40-8AB4-56C63F634DDE}" type="presParOf" srcId="{3A16CF86-6FFC-4A20-9C2F-28746CA4DB8F}" destId="{5E6C986D-2752-45B1-89EE-EE25CA99ABBB}" srcOrd="0" destOrd="0" presId="urn:microsoft.com/office/officeart/2018/2/layout/IconVerticalSolidList"/>
    <dgm:cxn modelId="{9EE99B35-9E3A-4742-B3B3-3943FBF99242}" type="presParOf" srcId="{3A16CF86-6FFC-4A20-9C2F-28746CA4DB8F}" destId="{5FAD64AF-3721-4F7A-BC4A-CCF194F73681}" srcOrd="1" destOrd="0" presId="urn:microsoft.com/office/officeart/2018/2/layout/IconVerticalSolidList"/>
    <dgm:cxn modelId="{F65DAEAC-687C-4446-892B-72A22D184A57}" type="presParOf" srcId="{3A16CF86-6FFC-4A20-9C2F-28746CA4DB8F}" destId="{3FB4AA7E-9908-4E0C-AA27-1C799C479FB5}" srcOrd="2" destOrd="0" presId="urn:microsoft.com/office/officeart/2018/2/layout/IconVerticalSolidList"/>
    <dgm:cxn modelId="{E0543747-B08E-4834-AF51-BB535513FBAD}" type="presParOf" srcId="{3A16CF86-6FFC-4A20-9C2F-28746CA4DB8F}" destId="{925EC08B-EF11-4844-BD11-1D8500B4DB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E8CFD-2E18-4FD2-A2A4-FC5D0959EC73}">
      <dsp:nvSpPr>
        <dsp:cNvPr id="0" name=""/>
        <dsp:cNvSpPr/>
      </dsp:nvSpPr>
      <dsp:spPr>
        <a:xfrm>
          <a:off x="0" y="366"/>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6B5E5-5AB1-4B3A-86A9-B566E04F00EA}">
      <dsp:nvSpPr>
        <dsp:cNvPr id="0" name=""/>
        <dsp:cNvSpPr/>
      </dsp:nvSpPr>
      <dsp:spPr>
        <a:xfrm>
          <a:off x="152432" y="113745"/>
          <a:ext cx="277149" cy="2771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F9060-6951-4070-93B8-5F21222E5985}">
      <dsp:nvSpPr>
        <dsp:cNvPr id="0" name=""/>
        <dsp:cNvSpPr/>
      </dsp:nvSpPr>
      <dsp:spPr>
        <a:xfrm>
          <a:off x="582013" y="366"/>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dirty="0">
              <a:latin typeface="Tw Cen MT" panose="020B0602020104020603" pitchFamily="34" charset="0"/>
            </a:rPr>
            <a:t>Multiple Linear Regression </a:t>
          </a:r>
          <a:endParaRPr lang="en-US" sz="2000" kern="1200" dirty="0">
            <a:latin typeface="Tw Cen MT" panose="020B0602020104020603" pitchFamily="34" charset="0"/>
          </a:endParaRPr>
        </a:p>
      </dsp:txBody>
      <dsp:txXfrm>
        <a:off x="582013" y="366"/>
        <a:ext cx="5224829" cy="503907"/>
      </dsp:txXfrm>
    </dsp:sp>
    <dsp:sp modelId="{73C7B48D-18DB-4EA6-B4CC-D56B95D566D4}">
      <dsp:nvSpPr>
        <dsp:cNvPr id="0" name=""/>
        <dsp:cNvSpPr/>
      </dsp:nvSpPr>
      <dsp:spPr>
        <a:xfrm>
          <a:off x="0" y="630250"/>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2747D-1D6A-4FF1-912E-3B7AEDFCCB21}">
      <dsp:nvSpPr>
        <dsp:cNvPr id="0" name=""/>
        <dsp:cNvSpPr/>
      </dsp:nvSpPr>
      <dsp:spPr>
        <a:xfrm>
          <a:off x="152432" y="743629"/>
          <a:ext cx="277149" cy="2771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1FBA3-9145-454D-8E37-9507F03D8C1F}">
      <dsp:nvSpPr>
        <dsp:cNvPr id="0" name=""/>
        <dsp:cNvSpPr/>
      </dsp:nvSpPr>
      <dsp:spPr>
        <a:xfrm>
          <a:off x="582013" y="630250"/>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dirty="0">
              <a:latin typeface="Tw Cen MT" panose="020B0602020104020603" pitchFamily="34" charset="0"/>
            </a:rPr>
            <a:t>K-Nearest Neighbors(KNN)</a:t>
          </a:r>
          <a:endParaRPr lang="en-US" sz="2000" kern="1200" dirty="0">
            <a:latin typeface="Tw Cen MT" panose="020B0602020104020603" pitchFamily="34" charset="0"/>
          </a:endParaRPr>
        </a:p>
      </dsp:txBody>
      <dsp:txXfrm>
        <a:off x="582013" y="630250"/>
        <a:ext cx="5224829" cy="503907"/>
      </dsp:txXfrm>
    </dsp:sp>
    <dsp:sp modelId="{CEA64C93-3996-4FD5-AC75-D0AE6ADC8784}">
      <dsp:nvSpPr>
        <dsp:cNvPr id="0" name=""/>
        <dsp:cNvSpPr/>
      </dsp:nvSpPr>
      <dsp:spPr>
        <a:xfrm>
          <a:off x="0" y="1260134"/>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B77B4-FE75-473B-819A-EBA89B11BEBE}">
      <dsp:nvSpPr>
        <dsp:cNvPr id="0" name=""/>
        <dsp:cNvSpPr/>
      </dsp:nvSpPr>
      <dsp:spPr>
        <a:xfrm>
          <a:off x="152432" y="1373514"/>
          <a:ext cx="277149" cy="2771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188D2-8D90-4D81-A9EF-EDDD8178BDB3}">
      <dsp:nvSpPr>
        <dsp:cNvPr id="0" name=""/>
        <dsp:cNvSpPr/>
      </dsp:nvSpPr>
      <dsp:spPr>
        <a:xfrm>
          <a:off x="582013" y="1260134"/>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Decision Tree</a:t>
          </a:r>
          <a:endParaRPr lang="en-US" sz="2000" kern="1200">
            <a:latin typeface="Tw Cen MT" panose="020B0602020104020603" pitchFamily="34" charset="0"/>
          </a:endParaRPr>
        </a:p>
      </dsp:txBody>
      <dsp:txXfrm>
        <a:off x="582013" y="1260134"/>
        <a:ext cx="5224829" cy="503907"/>
      </dsp:txXfrm>
    </dsp:sp>
    <dsp:sp modelId="{CC484370-C807-426F-901C-D8F43065128A}">
      <dsp:nvSpPr>
        <dsp:cNvPr id="0" name=""/>
        <dsp:cNvSpPr/>
      </dsp:nvSpPr>
      <dsp:spPr>
        <a:xfrm>
          <a:off x="0" y="1890019"/>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C0535-F7F7-4672-A3FF-68DC5286C020}">
      <dsp:nvSpPr>
        <dsp:cNvPr id="0" name=""/>
        <dsp:cNvSpPr/>
      </dsp:nvSpPr>
      <dsp:spPr>
        <a:xfrm>
          <a:off x="152432" y="2003398"/>
          <a:ext cx="277149" cy="2771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F5A4B-F19C-4DAC-950F-4D92008CCFEE}">
      <dsp:nvSpPr>
        <dsp:cNvPr id="0" name=""/>
        <dsp:cNvSpPr/>
      </dsp:nvSpPr>
      <dsp:spPr>
        <a:xfrm>
          <a:off x="582013" y="1890019"/>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Random Forest</a:t>
          </a:r>
          <a:endParaRPr lang="en-US" sz="2000" kern="1200">
            <a:latin typeface="Tw Cen MT" panose="020B0602020104020603" pitchFamily="34" charset="0"/>
          </a:endParaRPr>
        </a:p>
      </dsp:txBody>
      <dsp:txXfrm>
        <a:off x="582013" y="1890019"/>
        <a:ext cx="5224829" cy="503907"/>
      </dsp:txXfrm>
    </dsp:sp>
    <dsp:sp modelId="{BDE50C0B-08A3-4554-A046-1577D37BF60C}">
      <dsp:nvSpPr>
        <dsp:cNvPr id="0" name=""/>
        <dsp:cNvSpPr/>
      </dsp:nvSpPr>
      <dsp:spPr>
        <a:xfrm>
          <a:off x="0" y="2519903"/>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0BADF-6766-4E23-ABB5-17B70B304EDD}">
      <dsp:nvSpPr>
        <dsp:cNvPr id="0" name=""/>
        <dsp:cNvSpPr/>
      </dsp:nvSpPr>
      <dsp:spPr>
        <a:xfrm>
          <a:off x="152432" y="2633282"/>
          <a:ext cx="277149" cy="2771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CA28A-79A8-4C4A-B33B-314BDCA0C9B1}">
      <dsp:nvSpPr>
        <dsp:cNvPr id="0" name=""/>
        <dsp:cNvSpPr/>
      </dsp:nvSpPr>
      <dsp:spPr>
        <a:xfrm>
          <a:off x="582013" y="2519903"/>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Bagging </a:t>
          </a:r>
          <a:endParaRPr lang="en-US" sz="2000" kern="1200">
            <a:latin typeface="Tw Cen MT" panose="020B0602020104020603" pitchFamily="34" charset="0"/>
          </a:endParaRPr>
        </a:p>
      </dsp:txBody>
      <dsp:txXfrm>
        <a:off x="582013" y="2519903"/>
        <a:ext cx="5224829" cy="503907"/>
      </dsp:txXfrm>
    </dsp:sp>
    <dsp:sp modelId="{715211BA-7457-4458-BE32-88C10CEC5ECE}">
      <dsp:nvSpPr>
        <dsp:cNvPr id="0" name=""/>
        <dsp:cNvSpPr/>
      </dsp:nvSpPr>
      <dsp:spPr>
        <a:xfrm>
          <a:off x="0" y="3149788"/>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14813-25F9-498E-9E2E-6218884C6ED9}">
      <dsp:nvSpPr>
        <dsp:cNvPr id="0" name=""/>
        <dsp:cNvSpPr/>
      </dsp:nvSpPr>
      <dsp:spPr>
        <a:xfrm>
          <a:off x="152432" y="3263167"/>
          <a:ext cx="277149" cy="2771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11ED3-894F-4B3F-9511-087A7EED3233}">
      <dsp:nvSpPr>
        <dsp:cNvPr id="0" name=""/>
        <dsp:cNvSpPr/>
      </dsp:nvSpPr>
      <dsp:spPr>
        <a:xfrm>
          <a:off x="582013" y="3149788"/>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Boosting</a:t>
          </a:r>
          <a:endParaRPr lang="en-US" sz="2000" kern="1200">
            <a:latin typeface="Tw Cen MT" panose="020B0602020104020603" pitchFamily="34" charset="0"/>
          </a:endParaRPr>
        </a:p>
      </dsp:txBody>
      <dsp:txXfrm>
        <a:off x="582013" y="3149788"/>
        <a:ext cx="5224829" cy="503907"/>
      </dsp:txXfrm>
    </dsp:sp>
    <dsp:sp modelId="{5E6C986D-2752-45B1-89EE-EE25CA99ABBB}">
      <dsp:nvSpPr>
        <dsp:cNvPr id="0" name=""/>
        <dsp:cNvSpPr/>
      </dsp:nvSpPr>
      <dsp:spPr>
        <a:xfrm>
          <a:off x="0" y="3780038"/>
          <a:ext cx="5806842" cy="503907"/>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AD64AF-3721-4F7A-BC4A-CCF194F73681}">
      <dsp:nvSpPr>
        <dsp:cNvPr id="0" name=""/>
        <dsp:cNvSpPr/>
      </dsp:nvSpPr>
      <dsp:spPr>
        <a:xfrm>
          <a:off x="152432" y="3893051"/>
          <a:ext cx="277149" cy="2771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EC08B-EF11-4844-BD11-1D8500B4DB84}">
      <dsp:nvSpPr>
        <dsp:cNvPr id="0" name=""/>
        <dsp:cNvSpPr/>
      </dsp:nvSpPr>
      <dsp:spPr>
        <a:xfrm>
          <a:off x="582013" y="3779672"/>
          <a:ext cx="5224829" cy="503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30" tIns="53330" rIns="53330" bIns="53330" numCol="1" spcCol="1270" anchor="ctr" anchorCtr="0">
          <a:noAutofit/>
        </a:bodyPr>
        <a:lstStyle/>
        <a:p>
          <a:pPr marL="0" lvl="0" indent="0" algn="l" defTabSz="889000">
            <a:lnSpc>
              <a:spcPct val="100000"/>
            </a:lnSpc>
            <a:spcBef>
              <a:spcPct val="0"/>
            </a:spcBef>
            <a:spcAft>
              <a:spcPct val="35000"/>
            </a:spcAft>
            <a:buNone/>
          </a:pPr>
          <a:r>
            <a:rPr lang="en-US" sz="2000" b="1" kern="1200">
              <a:latin typeface="Tw Cen MT" panose="020B0602020104020603" pitchFamily="34" charset="0"/>
            </a:rPr>
            <a:t>Support Vector Machine(SVM)</a:t>
          </a:r>
          <a:endParaRPr lang="en-US" sz="2000" kern="1200">
            <a:latin typeface="Tw Cen MT" panose="020B0602020104020603" pitchFamily="34" charset="0"/>
          </a:endParaRPr>
        </a:p>
      </dsp:txBody>
      <dsp:txXfrm>
        <a:off x="582013" y="3779672"/>
        <a:ext cx="5224829" cy="5039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8/23/2024</a:t>
            </a:fld>
            <a:endParaRPr lang="en-US"/>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26890-3464-4466-B789-5BB6DD4ADC9C}" type="slidenum">
              <a:rPr lang="en-US" smtClean="0"/>
              <a:t>25</a:t>
            </a:fld>
            <a:endParaRPr lang="en-US"/>
          </a:p>
        </p:txBody>
      </p:sp>
    </p:spTree>
    <p:extLst>
      <p:ext uri="{BB962C8B-B14F-4D97-AF65-F5344CB8AC3E}">
        <p14:creationId xmlns:p14="http://schemas.microsoft.com/office/powerpoint/2010/main" val="119806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26890-3464-4466-B789-5BB6DD4ADC9C}" type="slidenum">
              <a:rPr lang="en-US" smtClean="0"/>
              <a:t>26</a:t>
            </a:fld>
            <a:endParaRPr lang="en-US"/>
          </a:p>
        </p:txBody>
      </p:sp>
    </p:spTree>
    <p:extLst>
      <p:ext uri="{BB962C8B-B14F-4D97-AF65-F5344CB8AC3E}">
        <p14:creationId xmlns:p14="http://schemas.microsoft.com/office/powerpoint/2010/main" val="2780634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26890-3464-4466-B789-5BB6DD4ADC9C}" type="slidenum">
              <a:rPr lang="en-US" smtClean="0"/>
              <a:t>27</a:t>
            </a:fld>
            <a:endParaRPr lang="en-US"/>
          </a:p>
        </p:txBody>
      </p:sp>
    </p:spTree>
    <p:extLst>
      <p:ext uri="{BB962C8B-B14F-4D97-AF65-F5344CB8AC3E}">
        <p14:creationId xmlns:p14="http://schemas.microsoft.com/office/powerpoint/2010/main" val="216940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244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3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101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926890-3464-4466-B789-5BB6DD4ADC9C}" type="slidenum">
              <a:rPr lang="en-US" smtClean="0"/>
              <a:t>24</a:t>
            </a:fld>
            <a:endParaRPr lang="en-US"/>
          </a:p>
        </p:txBody>
      </p:sp>
    </p:spTree>
    <p:extLst>
      <p:ext uri="{BB962C8B-B14F-4D97-AF65-F5344CB8AC3E}">
        <p14:creationId xmlns:p14="http://schemas.microsoft.com/office/powerpoint/2010/main" val="2750899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00A3-F9B4-65CF-6591-8AC7C0CA8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27A28-5E78-AB8B-88C3-BEA601510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6741F-45D0-17B3-75D0-67DC442A540B}"/>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04FB7216-69D2-109F-F182-91B4FEB837F8}"/>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767A67D-CD10-F3DE-D738-B98A7D73DAEF}"/>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92447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0186-4819-A11E-E909-C959EFEC63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6FE3A3-BF93-CC8A-C868-E33B99308B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ED29A-73B4-DB6C-D48C-B0A2D0E59289}"/>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E502C4BC-8291-BA1F-9BDE-7D254A73CDE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2434546-89A8-C032-677E-C6A597C32E17}"/>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470569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0111A-A874-46D7-7D47-D8CF57FF89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A54DC-A321-8A17-B668-47D165FEC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134B5-C28A-94C4-35ED-76D0BCFDE3DC}"/>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F16DA4B6-248A-6CCB-6441-D2544BE640F4}"/>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EBB01A4B-D90F-DFAC-FA42-F2DE10132E9E}"/>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1101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68680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a:t>Click to add photo</a:t>
            </a:r>
          </a:p>
        </p:txBody>
      </p:sp>
    </p:spTree>
    <p:extLst>
      <p:ext uri="{BB962C8B-B14F-4D97-AF65-F5344CB8AC3E}">
        <p14:creationId xmlns:p14="http://schemas.microsoft.com/office/powerpoint/2010/main" val="21155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629543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321444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04921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1140642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r>
              <a:rPr lang="en-US"/>
              <a:t>2/1/20XX</a:t>
            </a:r>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4867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r>
              <a:rPr lang="en-US"/>
              <a:t>2/1/20XX</a:t>
            </a:r>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67424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CEC2-38E9-7E67-67A4-A880A5DD8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C9281-61A3-ED7A-5AB8-5A851BC34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362D1-FCE8-5185-A9CD-746C3D07E3B5}"/>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B70D802A-C302-DBBD-CD88-D9EE26F8550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2B42FD0-F3AA-8142-9048-253B4A176E24}"/>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733463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a:t>CLICK</a:t>
            </a:r>
            <a:br>
              <a:rPr lang="en-US"/>
            </a:br>
            <a:r>
              <a:rPr lang="en-US"/>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540635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69415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7C5-9ED4-F6EB-DCD9-E762317879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EA871-7592-ABBD-8926-42EF84E4C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E0D83-4565-ED54-ED32-A52ACC2EC5FF}"/>
              </a:ext>
            </a:extLst>
          </p:cNvPr>
          <p:cNvSpPr>
            <a:spLocks noGrp="1"/>
          </p:cNvSpPr>
          <p:nvPr>
            <p:ph type="dt" sz="half" idx="10"/>
          </p:nvPr>
        </p:nvSpPr>
        <p:spPr/>
        <p:txBody>
          <a:bodyPr/>
          <a:lstStyle/>
          <a:p>
            <a:r>
              <a:rPr lang="en-US"/>
              <a:t>2/1/20XX</a:t>
            </a:r>
          </a:p>
        </p:txBody>
      </p:sp>
      <p:sp>
        <p:nvSpPr>
          <p:cNvPr id="5" name="Footer Placeholder 4">
            <a:extLst>
              <a:ext uri="{FF2B5EF4-FFF2-40B4-BE49-F238E27FC236}">
                <a16:creationId xmlns:a16="http://schemas.microsoft.com/office/drawing/2014/main" id="{5526F9B6-FCD0-7E35-DCE6-2B4DADB989F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74AD2A0-5938-9D45-333A-38567DEEDEB4}"/>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185438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C3E5-C6C1-93E2-B091-FA7576B28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EEF43-30BA-F4A8-8665-D15D030645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D076CD-B075-CB68-1C1D-EE7DE4F2F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71046A-0598-D47D-947B-BA53C4D3755E}"/>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6D377994-5F42-B85A-7992-F7CAEC86E5AE}"/>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1151DEF-05F7-0C52-4FAF-742C1510F007}"/>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659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11FC-D71A-3EEA-CBA9-FFAF762A76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AA8497-82E5-03BB-8A98-B8E945A43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82FA7A-27E8-A075-AE14-53615DDD25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26AB-B582-8047-8BD1-859194530F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02422-A148-63CD-5CD4-C5C3AAF68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BB91A6-E9FA-CC54-22E2-F4F6B7ED14F6}"/>
              </a:ext>
            </a:extLst>
          </p:cNvPr>
          <p:cNvSpPr>
            <a:spLocks noGrp="1"/>
          </p:cNvSpPr>
          <p:nvPr>
            <p:ph type="dt" sz="half" idx="10"/>
          </p:nvPr>
        </p:nvSpPr>
        <p:spPr/>
        <p:txBody>
          <a:bodyPr/>
          <a:lstStyle/>
          <a:p>
            <a:r>
              <a:rPr lang="en-US"/>
              <a:t>2/1/20XX</a:t>
            </a:r>
          </a:p>
        </p:txBody>
      </p:sp>
      <p:sp>
        <p:nvSpPr>
          <p:cNvPr id="8" name="Footer Placeholder 7">
            <a:extLst>
              <a:ext uri="{FF2B5EF4-FFF2-40B4-BE49-F238E27FC236}">
                <a16:creationId xmlns:a16="http://schemas.microsoft.com/office/drawing/2014/main" id="{AA56B854-FE97-01B6-ADDF-7D34AD5E9F62}"/>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FF7FF819-3D26-A265-0269-AE525358A17C}"/>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45566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3FF7-0893-3E1F-11D3-E10269C52B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E9C27-770F-0C6B-8DDC-0993C2A4289C}"/>
              </a:ext>
            </a:extLst>
          </p:cNvPr>
          <p:cNvSpPr>
            <a:spLocks noGrp="1"/>
          </p:cNvSpPr>
          <p:nvPr>
            <p:ph type="dt" sz="half" idx="10"/>
          </p:nvPr>
        </p:nvSpPr>
        <p:spPr/>
        <p:txBody>
          <a:bodyPr/>
          <a:lstStyle/>
          <a:p>
            <a:r>
              <a:rPr lang="en-US"/>
              <a:t>2/1/20XX</a:t>
            </a:r>
          </a:p>
        </p:txBody>
      </p:sp>
      <p:sp>
        <p:nvSpPr>
          <p:cNvPr id="4" name="Footer Placeholder 3">
            <a:extLst>
              <a:ext uri="{FF2B5EF4-FFF2-40B4-BE49-F238E27FC236}">
                <a16:creationId xmlns:a16="http://schemas.microsoft.com/office/drawing/2014/main" id="{752A5F3C-A790-F7CB-C2F3-DC9A611CCDA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2DDA7A4-41A2-A4FB-5719-70B61419B76C}"/>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04565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E2C9EF-74CD-9A02-F090-70DB8E9F045F}"/>
              </a:ext>
            </a:extLst>
          </p:cNvPr>
          <p:cNvSpPr>
            <a:spLocks noGrp="1"/>
          </p:cNvSpPr>
          <p:nvPr>
            <p:ph type="dt" sz="half" idx="10"/>
          </p:nvPr>
        </p:nvSpPr>
        <p:spPr/>
        <p:txBody>
          <a:bodyPr/>
          <a:lstStyle/>
          <a:p>
            <a:r>
              <a:rPr lang="en-US"/>
              <a:t>2/1/20XX</a:t>
            </a:r>
          </a:p>
        </p:txBody>
      </p:sp>
      <p:sp>
        <p:nvSpPr>
          <p:cNvPr id="3" name="Footer Placeholder 2">
            <a:extLst>
              <a:ext uri="{FF2B5EF4-FFF2-40B4-BE49-F238E27FC236}">
                <a16:creationId xmlns:a16="http://schemas.microsoft.com/office/drawing/2014/main" id="{9C10404E-B78D-4940-D822-18F48265E5AE}"/>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A08F9D6-F651-F50E-DF3A-28B792C88A6A}"/>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713101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83FB-07E0-57E1-D711-9563C6858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4535E-8545-81A7-8CCF-98D3269D6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0F22EB-31A6-9246-4A15-5551547E1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F8580-6155-6C28-2C56-7DC67DCC38CE}"/>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401BB5AE-1A12-58FF-E75F-A7C3B00D4C2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EC057DB-F1E6-9CDA-CDE8-D339C03F1ABB}"/>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422089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FD88-5F31-6711-AD7B-783A37EED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6BB30A-1641-4BD6-66C8-4A89627E2B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39999-BC95-BC49-8556-F5EE841CF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B65A2-E857-3C6E-7E12-37E9306E29F6}"/>
              </a:ext>
            </a:extLst>
          </p:cNvPr>
          <p:cNvSpPr>
            <a:spLocks noGrp="1"/>
          </p:cNvSpPr>
          <p:nvPr>
            <p:ph type="dt" sz="half" idx="10"/>
          </p:nvPr>
        </p:nvSpPr>
        <p:spPr/>
        <p:txBody>
          <a:bodyPr/>
          <a:lstStyle/>
          <a:p>
            <a:r>
              <a:rPr lang="en-US"/>
              <a:t>2/1/20XX</a:t>
            </a:r>
          </a:p>
        </p:txBody>
      </p:sp>
      <p:sp>
        <p:nvSpPr>
          <p:cNvPr id="6" name="Footer Placeholder 5">
            <a:extLst>
              <a:ext uri="{FF2B5EF4-FFF2-40B4-BE49-F238E27FC236}">
                <a16:creationId xmlns:a16="http://schemas.microsoft.com/office/drawing/2014/main" id="{4972736E-FA5A-C7F4-E27B-A527E78DC908}"/>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F692E3B-C906-4B89-D23D-98ABE9D595B2}"/>
              </a:ext>
            </a:extLst>
          </p:cNvPr>
          <p:cNvSpPr>
            <a:spLocks noGrp="1"/>
          </p:cNvSpPr>
          <p:nvPr>
            <p:ph type="sldNum" sz="quarter" idx="12"/>
          </p:nvPr>
        </p:nvSpPr>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95960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F20EE-5402-A7F7-7059-52301CD46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67B0E4-E8DB-E4EB-7C85-4DA51DDF1D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C0F84-19DE-269A-CD6C-4CDECB498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2/1/20XX</a:t>
            </a:r>
          </a:p>
        </p:txBody>
      </p:sp>
      <p:sp>
        <p:nvSpPr>
          <p:cNvPr id="5" name="Footer Placeholder 4">
            <a:extLst>
              <a:ext uri="{FF2B5EF4-FFF2-40B4-BE49-F238E27FC236}">
                <a16:creationId xmlns:a16="http://schemas.microsoft.com/office/drawing/2014/main" id="{AEFF6461-D0D5-3E69-CB61-29C42F62A7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E75ECF44-295F-6DF1-7D7C-06182F11B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792F7-1D9E-4C7E-A103-E8EDFDC2691E}" type="slidenum">
              <a:rPr lang="en-US" smtClean="0"/>
              <a:t>‹#›</a:t>
            </a:fld>
            <a:endParaRPr lang="en-US"/>
          </a:p>
        </p:txBody>
      </p:sp>
    </p:spTree>
    <p:extLst>
      <p:ext uri="{BB962C8B-B14F-4D97-AF65-F5344CB8AC3E}">
        <p14:creationId xmlns:p14="http://schemas.microsoft.com/office/powerpoint/2010/main" val="133928967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865" r:id="rId13"/>
    <p:sldLayoutId id="2147483822" r:id="rId14"/>
    <p:sldLayoutId id="2147483826" r:id="rId15"/>
    <p:sldLayoutId id="2147483795" r:id="rId16"/>
    <p:sldLayoutId id="2147483796" r:id="rId17"/>
    <p:sldLayoutId id="2147483768" r:id="rId18"/>
    <p:sldLayoutId id="2147483769" r:id="rId19"/>
    <p:sldLayoutId id="2147483770" r:id="rId20"/>
    <p:sldLayoutId id="2147483882"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ato.org/blog/united-states-remains-manufacturing-powerhouse" TargetMode="External"/><Relationship Id="rId2" Type="http://schemas.openxmlformats.org/officeDocument/2006/relationships/image" Target="../media/image1.jpg"/><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pikist.com/free-photo-vhbi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677487"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eel_industry_in_Bangladesh"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archive.ics.uci.edu/dataset/851/steel+industry+energy+consump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Add subtitle here</a:t>
            </a:r>
          </a:p>
        </p:txBody>
      </p:sp>
      <p:sp>
        <p:nvSpPr>
          <p:cNvPr id="5" name="Title 4">
            <a:extLst>
              <a:ext uri="{FF2B5EF4-FFF2-40B4-BE49-F238E27FC236}">
                <a16:creationId xmlns:a16="http://schemas.microsoft.com/office/drawing/2014/main" id="{17B84458-5B56-A4D3-2C91-746F610AE5DC}"/>
              </a:ext>
            </a:extLst>
          </p:cNvPr>
          <p:cNvSpPr>
            <a:spLocks noGrp="1"/>
          </p:cNvSpPr>
          <p:nvPr>
            <p:ph type="ctrTitle"/>
          </p:nvPr>
        </p:nvSpPr>
        <p:spPr/>
        <p:txBody>
          <a:bodyPr/>
          <a:lstStyle/>
          <a:p>
            <a:endParaRPr lang="en-US"/>
          </a:p>
        </p:txBody>
      </p:sp>
      <p:pic>
        <p:nvPicPr>
          <p:cNvPr id="8" name="Picture 7" descr="A warehouse with rolls of metal">
            <a:extLst>
              <a:ext uri="{FF2B5EF4-FFF2-40B4-BE49-F238E27FC236}">
                <a16:creationId xmlns:a16="http://schemas.microsoft.com/office/drawing/2014/main" id="{CB1F4E52-F389-4AE0-EC32-C84796C719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
            <a:ext cx="12192000" cy="6858000"/>
          </a:xfrm>
          <a:prstGeom prst="rect">
            <a:avLst/>
          </a:prstGeom>
        </p:spPr>
      </p:pic>
      <p:sp>
        <p:nvSpPr>
          <p:cNvPr id="9" name="TextBox 8">
            <a:extLst>
              <a:ext uri="{FF2B5EF4-FFF2-40B4-BE49-F238E27FC236}">
                <a16:creationId xmlns:a16="http://schemas.microsoft.com/office/drawing/2014/main" id="{EDE03478-6B6B-D10D-FF88-F240533AC5AF}"/>
              </a:ext>
            </a:extLst>
          </p:cNvPr>
          <p:cNvSpPr txBox="1"/>
          <p:nvPr/>
        </p:nvSpPr>
        <p:spPr>
          <a:xfrm>
            <a:off x="950662" y="6858000"/>
            <a:ext cx="10290675" cy="230832"/>
          </a:xfrm>
          <a:prstGeom prst="rect">
            <a:avLst/>
          </a:prstGeom>
          <a:noFill/>
        </p:spPr>
        <p:txBody>
          <a:bodyPr wrap="square" rtlCol="0">
            <a:spAutoFit/>
          </a:bodyPr>
          <a:lstStyle/>
          <a:p>
            <a:r>
              <a:rPr lang="en-US" sz="900">
                <a:hlinkClick r:id="rId3" tooltip="https://www.cato.org/blog/united-states-remains-manufacturing-powerhouse"/>
              </a:rPr>
              <a:t>This Photo</a:t>
            </a:r>
            <a:r>
              <a:rPr lang="en-US" sz="900"/>
              <a:t> by Unknown Author is licensed under </a:t>
            </a:r>
            <a:r>
              <a:rPr lang="en-US" sz="900">
                <a:hlinkClick r:id="rId4" tooltip="https://creativecommons.org/licenses/by-nc-sa/3.0/"/>
              </a:rPr>
              <a:t>CC BY-SA-NC</a:t>
            </a:r>
            <a:endParaRPr lang="en-US" sz="900"/>
          </a:p>
        </p:txBody>
      </p:sp>
      <p:sp>
        <p:nvSpPr>
          <p:cNvPr id="12" name="TextBox 11">
            <a:extLst>
              <a:ext uri="{FF2B5EF4-FFF2-40B4-BE49-F238E27FC236}">
                <a16:creationId xmlns:a16="http://schemas.microsoft.com/office/drawing/2014/main" id="{99122DD2-84C0-602A-095C-719FE1B9DF8E}"/>
              </a:ext>
            </a:extLst>
          </p:cNvPr>
          <p:cNvSpPr txBox="1"/>
          <p:nvPr/>
        </p:nvSpPr>
        <p:spPr>
          <a:xfrm>
            <a:off x="683746" y="5763581"/>
            <a:ext cx="11045657" cy="830997"/>
          </a:xfrm>
          <a:prstGeom prst="rect">
            <a:avLst/>
          </a:prstGeom>
          <a:noFill/>
        </p:spPr>
        <p:txBody>
          <a:bodyPr wrap="square" rtlCol="0">
            <a:spAutoFit/>
          </a:bodyPr>
          <a:lstStyle/>
          <a:p>
            <a:pPr algn="ctr"/>
            <a:r>
              <a:rPr lang="en-US" sz="2400" dirty="0">
                <a:solidFill>
                  <a:schemeClr val="bg1"/>
                </a:solidFill>
                <a:latin typeface="Walbaum Display SemiBold" panose="02070703090703020303" pitchFamily="18" charset="0"/>
              </a:rPr>
              <a:t>AURORA’S DEGREE &amp; PG COLLEGE     |     M.Sc. STATISTICS</a:t>
            </a:r>
          </a:p>
          <a:p>
            <a:pPr algn="ctr"/>
            <a:r>
              <a:rPr lang="en-US" sz="2400" dirty="0">
                <a:solidFill>
                  <a:schemeClr val="bg1"/>
                </a:solidFill>
                <a:latin typeface="Tw Cen MT" panose="020B0602020104020603" pitchFamily="34" charset="0"/>
                <a:cs typeface="Aharoni" panose="02010803020104030203" pitchFamily="2" charset="-79"/>
              </a:rPr>
              <a:t>J.Franklin | Shivani | Manisha | D.Sri Laxmi | K.Vaishnavi</a:t>
            </a:r>
          </a:p>
        </p:txBody>
      </p:sp>
      <p:sp>
        <p:nvSpPr>
          <p:cNvPr id="13" name="TextBox 12">
            <a:extLst>
              <a:ext uri="{FF2B5EF4-FFF2-40B4-BE49-F238E27FC236}">
                <a16:creationId xmlns:a16="http://schemas.microsoft.com/office/drawing/2014/main" id="{F55F50E7-A93C-57AA-913E-40D725CD3841}"/>
              </a:ext>
            </a:extLst>
          </p:cNvPr>
          <p:cNvSpPr txBox="1"/>
          <p:nvPr/>
        </p:nvSpPr>
        <p:spPr>
          <a:xfrm>
            <a:off x="1692612" y="497225"/>
            <a:ext cx="9046723" cy="101566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wrap="square" rtlCol="0">
            <a:spAutoFit/>
          </a:bodyPr>
          <a:lstStyle/>
          <a:p>
            <a:pPr algn="ctr"/>
            <a:r>
              <a:rPr lang="en-US" sz="3000" dirty="0">
                <a:solidFill>
                  <a:srgbClr val="0070C0"/>
                </a:solidFill>
                <a:latin typeface="Walbaum Display SemiBold" panose="02070703090703020303" pitchFamily="18" charset="0"/>
              </a:rPr>
              <a:t>STEEL INDUSTRY </a:t>
            </a:r>
          </a:p>
          <a:p>
            <a:pPr algn="ctr"/>
            <a:r>
              <a:rPr lang="en-US" sz="3000" dirty="0">
                <a:solidFill>
                  <a:srgbClr val="0070C0"/>
                </a:solidFill>
                <a:latin typeface="Walbaum Display SemiBold" panose="02070703090703020303" pitchFamily="18" charset="0"/>
              </a:rPr>
              <a:t>ENERGY CONSUMPTION PREDICTION</a:t>
            </a:r>
            <a:endParaRPr lang="en-US" sz="3000" dirty="0">
              <a:solidFill>
                <a:srgbClr val="0070C0"/>
              </a:solidFill>
              <a:latin typeface="Tw Cen MT" panose="020B0602020104020603" pitchFamily="34" charset="0"/>
              <a:cs typeface="Aharoni" panose="02010803020104030203" pitchFamily="2" charset="-79"/>
            </a:endParaRPr>
          </a:p>
        </p:txBody>
      </p:sp>
      <p:pic>
        <p:nvPicPr>
          <p:cNvPr id="14" name="Picture 13">
            <a:extLst>
              <a:ext uri="{FF2B5EF4-FFF2-40B4-BE49-F238E27FC236}">
                <a16:creationId xmlns:a16="http://schemas.microsoft.com/office/drawing/2014/main" id="{FF6CD0D1-BE7C-FB3E-C263-CF9A93279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917" y="4701859"/>
            <a:ext cx="962671" cy="864621"/>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p:txBody>
          <a:bodyPr/>
          <a:lstStyle/>
          <a:p>
            <a:pPr lvl="0"/>
            <a:fld id="{5EA792F7-1D9E-4C7E-A103-E8EDFDC2691E}" type="slidenum">
              <a:rPr lang="en-US" noProof="0" smtClean="0"/>
              <a:pPr lvl="0"/>
              <a:t>10</a:t>
            </a:fld>
            <a:endParaRPr lang="en-US" noProof="0"/>
          </a:p>
        </p:txBody>
      </p:sp>
      <p:graphicFrame>
        <p:nvGraphicFramePr>
          <p:cNvPr id="11" name="Table 10">
            <a:extLst>
              <a:ext uri="{FF2B5EF4-FFF2-40B4-BE49-F238E27FC236}">
                <a16:creationId xmlns:a16="http://schemas.microsoft.com/office/drawing/2014/main" id="{002B5A05-C735-A83D-71E2-115704528E0A}"/>
              </a:ext>
            </a:extLst>
          </p:cNvPr>
          <p:cNvGraphicFramePr>
            <a:graphicFrameLocks noGrp="1"/>
          </p:cNvGraphicFramePr>
          <p:nvPr>
            <p:extLst>
              <p:ext uri="{D42A27DB-BD31-4B8C-83A1-F6EECF244321}">
                <p14:modId xmlns:p14="http://schemas.microsoft.com/office/powerpoint/2010/main" val="3206321307"/>
              </p:ext>
            </p:extLst>
          </p:nvPr>
        </p:nvGraphicFramePr>
        <p:xfrm>
          <a:off x="648931" y="3106177"/>
          <a:ext cx="8124002" cy="3250173"/>
        </p:xfrm>
        <a:graphic>
          <a:graphicData uri="http://schemas.openxmlformats.org/drawingml/2006/table">
            <a:tbl>
              <a:tblPr firstRow="1" bandRow="1">
                <a:tableStyleId>{5C22544A-7EE6-4342-B048-85BDC9FD1C3A}</a:tableStyleId>
              </a:tblPr>
              <a:tblGrid>
                <a:gridCol w="3460712">
                  <a:extLst>
                    <a:ext uri="{9D8B030D-6E8A-4147-A177-3AD203B41FA5}">
                      <a16:colId xmlns:a16="http://schemas.microsoft.com/office/drawing/2014/main" val="2345372961"/>
                    </a:ext>
                  </a:extLst>
                </a:gridCol>
                <a:gridCol w="4663290">
                  <a:extLst>
                    <a:ext uri="{9D8B030D-6E8A-4147-A177-3AD203B41FA5}">
                      <a16:colId xmlns:a16="http://schemas.microsoft.com/office/drawing/2014/main" val="1102355219"/>
                    </a:ext>
                  </a:extLst>
                </a:gridCol>
              </a:tblGrid>
              <a:tr h="171515">
                <a:tc>
                  <a:txBody>
                    <a:bodyPr/>
                    <a:lstStyle/>
                    <a:p>
                      <a:r>
                        <a:rPr lang="en-US" sz="1800" dirty="0">
                          <a:latin typeface="Tw Cen MT" panose="020B0602020104020603" pitchFamily="34" charset="0"/>
                        </a:rPr>
                        <a:t>Categorical variables</a:t>
                      </a:r>
                    </a:p>
                  </a:txBody>
                  <a:tcPr/>
                </a:tc>
                <a:tc>
                  <a:txBody>
                    <a:bodyPr/>
                    <a:lstStyle/>
                    <a:p>
                      <a:r>
                        <a:rPr lang="en-US" sz="1800" dirty="0">
                          <a:solidFill>
                            <a:schemeClr val="bg1">
                              <a:lumMod val="95000"/>
                            </a:schemeClr>
                          </a:solidFill>
                          <a:latin typeface="Tw Cen MT" panose="020B0602020104020603" pitchFamily="34" charset="0"/>
                        </a:rPr>
                        <a:t>Continuous variables</a:t>
                      </a:r>
                      <a:endParaRPr lang="en-US" sz="1800" dirty="0">
                        <a:solidFill>
                          <a:schemeClr val="tx1">
                            <a:lumMod val="95000"/>
                            <a:lumOff val="5000"/>
                          </a:schemeClr>
                        </a:solidFill>
                        <a:latin typeface="Tw Cen MT" panose="020B0602020104020603" pitchFamily="34" charset="0"/>
                      </a:endParaRPr>
                    </a:p>
                  </a:txBody>
                  <a:tcPr/>
                </a:tc>
                <a:extLst>
                  <a:ext uri="{0D108BD9-81ED-4DB2-BD59-A6C34878D82A}">
                    <a16:rowId xmlns:a16="http://schemas.microsoft.com/office/drawing/2014/main" val="4167352869"/>
                  </a:ext>
                </a:extLst>
              </a:tr>
              <a:tr h="412059">
                <a:tc>
                  <a:txBody>
                    <a:bodyPr/>
                    <a:lstStyle/>
                    <a:p>
                      <a:r>
                        <a:rPr lang="en-US" sz="1800" dirty="0">
                          <a:latin typeface="Tw Cen MT" panose="020B0602020104020603" pitchFamily="34" charset="0"/>
                        </a:rPr>
                        <a:t>Date</a:t>
                      </a:r>
                      <a:endParaRPr lang="en-US" sz="1800" dirty="0">
                        <a:latin typeface="Tw Cen MT" panose="020B0602020104020603" pitchFamily="34" charset="0"/>
                        <a:ea typeface="Cambria Math" panose="02040503050406030204" pitchFamily="18" charset="0"/>
                      </a:endParaRPr>
                    </a:p>
                  </a:txBody>
                  <a:tcPr/>
                </a:tc>
                <a:tc>
                  <a:txBody>
                    <a:bodyPr/>
                    <a:lstStyle/>
                    <a:p>
                      <a:r>
                        <a:rPr lang="en-US" sz="1800" dirty="0">
                          <a:solidFill>
                            <a:schemeClr val="tx1">
                              <a:lumMod val="95000"/>
                              <a:lumOff val="5000"/>
                            </a:schemeClr>
                          </a:solidFill>
                          <a:latin typeface="Tw Cen MT" panose="020B0602020104020603" pitchFamily="34" charset="0"/>
                        </a:rPr>
                        <a:t>Lagging_Current_Reactive.Power_kVarh </a:t>
                      </a:r>
                    </a:p>
                  </a:txBody>
                  <a:tcPr/>
                </a:tc>
                <a:extLst>
                  <a:ext uri="{0D108BD9-81ED-4DB2-BD59-A6C34878D82A}">
                    <a16:rowId xmlns:a16="http://schemas.microsoft.com/office/drawing/2014/main" val="1806456440"/>
                  </a:ext>
                </a:extLst>
              </a:tr>
              <a:tr h="412059">
                <a:tc>
                  <a:txBody>
                    <a:bodyPr/>
                    <a:lstStyle/>
                    <a:p>
                      <a:r>
                        <a:rPr lang="en-US" sz="1800" dirty="0">
                          <a:latin typeface="Tw Cen MT" panose="020B0602020104020603" pitchFamily="34" charset="0"/>
                        </a:rPr>
                        <a:t>WeekStatus</a:t>
                      </a:r>
                      <a:endParaRPr lang="en-US" sz="1800" dirty="0">
                        <a:latin typeface="Tw Cen MT" panose="020B0602020104020603" pitchFamily="34" charset="0"/>
                        <a:ea typeface="Cambria" panose="02040503050406030204" pitchFamily="18" charset="0"/>
                      </a:endParaRPr>
                    </a:p>
                  </a:txBody>
                  <a:tcPr/>
                </a:tc>
                <a:tc>
                  <a:txBody>
                    <a:bodyPr/>
                    <a:lstStyle/>
                    <a:p>
                      <a:r>
                        <a:rPr lang="en-US" sz="1800" dirty="0">
                          <a:solidFill>
                            <a:schemeClr val="tx1">
                              <a:lumMod val="95000"/>
                              <a:lumOff val="5000"/>
                            </a:schemeClr>
                          </a:solidFill>
                          <a:latin typeface="Tw Cen MT" panose="020B0602020104020603" pitchFamily="34" charset="0"/>
                        </a:rPr>
                        <a:t>Leading</a:t>
                      </a:r>
                      <a:r>
                        <a:rPr lang="en-US" sz="1800" dirty="0">
                          <a:solidFill>
                            <a:schemeClr val="bg1">
                              <a:lumMod val="95000"/>
                              <a:lumOff val="5000"/>
                            </a:schemeClr>
                          </a:solidFill>
                          <a:latin typeface="Tw Cen MT" panose="020B0602020104020603" pitchFamily="34" charset="0"/>
                        </a:rPr>
                        <a:t>_</a:t>
                      </a:r>
                      <a:r>
                        <a:rPr lang="en-US" sz="1800" dirty="0">
                          <a:solidFill>
                            <a:schemeClr val="tx1">
                              <a:lumMod val="95000"/>
                              <a:lumOff val="5000"/>
                            </a:schemeClr>
                          </a:solidFill>
                          <a:latin typeface="Tw Cen MT" panose="020B0602020104020603" pitchFamily="34" charset="0"/>
                        </a:rPr>
                        <a:t>Current_Reactive.Power_kVarh </a:t>
                      </a:r>
                    </a:p>
                  </a:txBody>
                  <a:tcPr/>
                </a:tc>
                <a:extLst>
                  <a:ext uri="{0D108BD9-81ED-4DB2-BD59-A6C34878D82A}">
                    <a16:rowId xmlns:a16="http://schemas.microsoft.com/office/drawing/2014/main" val="153481517"/>
                  </a:ext>
                </a:extLst>
              </a:tr>
              <a:tr h="412059">
                <a:tc>
                  <a:txBody>
                    <a:bodyPr/>
                    <a:lstStyle/>
                    <a:p>
                      <a:r>
                        <a:rPr lang="en-US" sz="1800" dirty="0">
                          <a:latin typeface="Tw Cen MT" panose="020B0602020104020603" pitchFamily="34" charset="0"/>
                        </a:rPr>
                        <a:t>LoadType</a:t>
                      </a:r>
                      <a:endParaRPr lang="en-US" sz="1800" dirty="0">
                        <a:latin typeface="Tw Cen MT" panose="020B0602020104020603" pitchFamily="34" charset="0"/>
                        <a:ea typeface="Cambria" panose="02040503050406030204" pitchFamily="18" charset="0"/>
                      </a:endParaRPr>
                    </a:p>
                  </a:txBody>
                  <a:tcPr/>
                </a:tc>
                <a:tc>
                  <a:txBody>
                    <a:bodyPr/>
                    <a:lstStyle/>
                    <a:p>
                      <a:r>
                        <a:rPr lang="en-US" sz="1800" dirty="0">
                          <a:solidFill>
                            <a:schemeClr val="tx1">
                              <a:lumMod val="95000"/>
                              <a:lumOff val="5000"/>
                            </a:schemeClr>
                          </a:solidFill>
                          <a:latin typeface="Tw Cen MT" panose="020B0602020104020603" pitchFamily="34" charset="0"/>
                        </a:rPr>
                        <a:t>Lagging_Current_Power_Factor_kVarh</a:t>
                      </a:r>
                    </a:p>
                  </a:txBody>
                  <a:tcPr/>
                </a:tc>
                <a:extLst>
                  <a:ext uri="{0D108BD9-81ED-4DB2-BD59-A6C34878D82A}">
                    <a16:rowId xmlns:a16="http://schemas.microsoft.com/office/drawing/2014/main" val="2535707288"/>
                  </a:ext>
                </a:extLst>
              </a:tr>
              <a:tr h="412059">
                <a:tc>
                  <a:txBody>
                    <a:bodyPr/>
                    <a:lstStyle/>
                    <a:p>
                      <a:r>
                        <a:rPr lang="en-US" sz="1800" dirty="0">
                          <a:latin typeface="Tw Cen MT" panose="020B0602020104020603" pitchFamily="34" charset="0"/>
                        </a:rPr>
                        <a:t>Day_of_week</a:t>
                      </a:r>
                      <a:endParaRPr lang="en-US" sz="1800" dirty="0">
                        <a:latin typeface="Tw Cen MT" panose="020B0602020104020603" pitchFamily="34" charset="0"/>
                        <a:ea typeface="Cambria" panose="02040503050406030204" pitchFamily="18" charset="0"/>
                      </a:endParaRPr>
                    </a:p>
                  </a:txBody>
                  <a:tcPr/>
                </a:tc>
                <a:tc>
                  <a:txBody>
                    <a:bodyPr/>
                    <a:lstStyle/>
                    <a:p>
                      <a:r>
                        <a:rPr lang="en-US" sz="1800" dirty="0">
                          <a:solidFill>
                            <a:schemeClr val="tx1">
                              <a:lumMod val="95000"/>
                              <a:lumOff val="5000"/>
                            </a:schemeClr>
                          </a:solidFill>
                          <a:latin typeface="Tw Cen MT" panose="020B0602020104020603" pitchFamily="34" charset="0"/>
                        </a:rPr>
                        <a:t>Leading_Current_Power_Factor_kVarh</a:t>
                      </a:r>
                    </a:p>
                  </a:txBody>
                  <a:tcPr/>
                </a:tc>
                <a:extLst>
                  <a:ext uri="{0D108BD9-81ED-4DB2-BD59-A6C34878D82A}">
                    <a16:rowId xmlns:a16="http://schemas.microsoft.com/office/drawing/2014/main" val="1904237122"/>
                  </a:ext>
                </a:extLst>
              </a:tr>
              <a:tr h="412059">
                <a:tc>
                  <a:txBody>
                    <a:bodyPr/>
                    <a:lstStyle/>
                    <a:p>
                      <a:endParaRPr lang="en-US" sz="1800">
                        <a:latin typeface="Tw Cen MT" panose="020B0602020104020603" pitchFamily="34" charset="0"/>
                      </a:endParaRPr>
                    </a:p>
                  </a:txBody>
                  <a:tcPr/>
                </a:tc>
                <a:tc>
                  <a:txBody>
                    <a:bodyPr/>
                    <a:lstStyle/>
                    <a:p>
                      <a:r>
                        <a:rPr lang="en-US" sz="1800" dirty="0">
                          <a:solidFill>
                            <a:schemeClr val="bg1">
                              <a:lumMod val="95000"/>
                              <a:lumOff val="5000"/>
                            </a:schemeClr>
                          </a:solidFill>
                          <a:latin typeface="Tw Cen MT" panose="020B0602020104020603" pitchFamily="34" charset="0"/>
                        </a:rPr>
                        <a:t> </a:t>
                      </a:r>
                      <a:r>
                        <a:rPr lang="en-US" sz="1800" dirty="0">
                          <a:solidFill>
                            <a:schemeClr val="tx1">
                              <a:lumMod val="95000"/>
                              <a:lumOff val="5000"/>
                            </a:schemeClr>
                          </a:solidFill>
                          <a:latin typeface="Tw Cen MT" panose="020B0602020104020603" pitchFamily="34" charset="0"/>
                        </a:rPr>
                        <a:t>CO2(tCO2)</a:t>
                      </a:r>
                    </a:p>
                  </a:txBody>
                  <a:tcPr/>
                </a:tc>
                <a:extLst>
                  <a:ext uri="{0D108BD9-81ED-4DB2-BD59-A6C34878D82A}">
                    <a16:rowId xmlns:a16="http://schemas.microsoft.com/office/drawing/2014/main" val="2807468270"/>
                  </a:ext>
                </a:extLst>
              </a:tr>
              <a:tr h="412059">
                <a:tc>
                  <a:txBody>
                    <a:bodyPr/>
                    <a:lstStyle/>
                    <a:p>
                      <a:endParaRPr lang="en-US" sz="1800">
                        <a:latin typeface="Tw Cen MT" panose="020B0602020104020603" pitchFamily="34" charset="0"/>
                      </a:endParaRPr>
                    </a:p>
                  </a:txBody>
                  <a:tcPr/>
                </a:tc>
                <a:tc>
                  <a:txBody>
                    <a:bodyPr/>
                    <a:lstStyle/>
                    <a:p>
                      <a:r>
                        <a:rPr lang="en-US" sz="1800" dirty="0">
                          <a:latin typeface="Tw Cen MT" panose="020B0602020104020603" pitchFamily="34" charset="0"/>
                        </a:rPr>
                        <a:t>NSM</a:t>
                      </a:r>
                    </a:p>
                  </a:txBody>
                  <a:tcPr/>
                </a:tc>
                <a:extLst>
                  <a:ext uri="{0D108BD9-81ED-4DB2-BD59-A6C34878D82A}">
                    <a16:rowId xmlns:a16="http://schemas.microsoft.com/office/drawing/2014/main" val="2990455469"/>
                  </a:ext>
                </a:extLst>
              </a:tr>
              <a:tr h="412059">
                <a:tc>
                  <a:txBody>
                    <a:bodyPr/>
                    <a:lstStyle/>
                    <a:p>
                      <a:endParaRPr lang="en-US" sz="1800">
                        <a:latin typeface="Tw Cen MT" panose="020B0602020104020603" pitchFamily="34" charset="0"/>
                      </a:endParaRPr>
                    </a:p>
                  </a:txBody>
                  <a:tcPr/>
                </a:tc>
                <a:tc>
                  <a:txBody>
                    <a:bodyPr/>
                    <a:lstStyle/>
                    <a:p>
                      <a:r>
                        <a:rPr lang="en-US" sz="1800" dirty="0">
                          <a:latin typeface="Tw Cen MT" panose="020B0602020104020603" pitchFamily="34" charset="0"/>
                        </a:rPr>
                        <a:t>Usage_kVarh</a:t>
                      </a:r>
                    </a:p>
                  </a:txBody>
                  <a:tcPr/>
                </a:tc>
                <a:extLst>
                  <a:ext uri="{0D108BD9-81ED-4DB2-BD59-A6C34878D82A}">
                    <a16:rowId xmlns:a16="http://schemas.microsoft.com/office/drawing/2014/main" val="1844466341"/>
                  </a:ext>
                </a:extLst>
              </a:tr>
            </a:tbl>
          </a:graphicData>
        </a:graphic>
      </p:graphicFrame>
      <p:sp>
        <p:nvSpPr>
          <p:cNvPr id="10" name="TextBox 9">
            <a:extLst>
              <a:ext uri="{FF2B5EF4-FFF2-40B4-BE49-F238E27FC236}">
                <a16:creationId xmlns:a16="http://schemas.microsoft.com/office/drawing/2014/main" id="{5E8679D3-FCBF-DAFA-B15C-DC81E5CADE28}"/>
              </a:ext>
            </a:extLst>
          </p:cNvPr>
          <p:cNvSpPr txBox="1"/>
          <p:nvPr/>
        </p:nvSpPr>
        <p:spPr>
          <a:xfrm>
            <a:off x="973394" y="1576376"/>
            <a:ext cx="6096000" cy="1600438"/>
          </a:xfrm>
          <a:prstGeom prst="rect">
            <a:avLst/>
          </a:prstGeom>
          <a:noFill/>
        </p:spPr>
        <p:txBody>
          <a:bodyPr wrap="square">
            <a:spAutoFit/>
          </a:bodyPr>
          <a:lstStyle/>
          <a:p>
            <a:r>
              <a:rPr lang="en-IN" sz="2000" dirty="0"/>
              <a:t>The dataset used for the prediction model comprises 11 attributes and 35,040 instances. </a:t>
            </a:r>
          </a:p>
          <a:p>
            <a:r>
              <a:rPr lang="en-IN" sz="2000" dirty="0"/>
              <a:t> </a:t>
            </a:r>
          </a:p>
          <a:p>
            <a:r>
              <a:rPr lang="en-IN" sz="2000" dirty="0"/>
              <a:t>Here, we predict the attribute named Usage_kVarh</a:t>
            </a:r>
          </a:p>
          <a:p>
            <a:endParaRPr lang="en-IN" dirty="0"/>
          </a:p>
        </p:txBody>
      </p:sp>
      <p:sp>
        <p:nvSpPr>
          <p:cNvPr id="2" name="Rectangle 1">
            <a:extLst>
              <a:ext uri="{FF2B5EF4-FFF2-40B4-BE49-F238E27FC236}">
                <a16:creationId xmlns:a16="http://schemas.microsoft.com/office/drawing/2014/main" id="{28A07801-1AD7-2062-83D8-C0D61663C784}"/>
              </a:ext>
            </a:extLst>
          </p:cNvPr>
          <p:cNvSpPr/>
          <p:nvPr/>
        </p:nvSpPr>
        <p:spPr>
          <a:xfrm>
            <a:off x="1" y="497140"/>
            <a:ext cx="4724399"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Variables</a:t>
            </a:r>
          </a:p>
        </p:txBody>
      </p:sp>
    </p:spTree>
    <p:extLst>
      <p:ext uri="{BB962C8B-B14F-4D97-AF65-F5344CB8AC3E}">
        <p14:creationId xmlns:p14="http://schemas.microsoft.com/office/powerpoint/2010/main" val="47372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E255E4C-DC2C-91B8-05F9-C5C0E271D1BF}"/>
              </a:ext>
            </a:extLst>
          </p:cNvPr>
          <p:cNvSpPr>
            <a:spLocks noGrp="1"/>
          </p:cNvSpPr>
          <p:nvPr>
            <p:ph type="body" sz="half" idx="2"/>
          </p:nvPr>
        </p:nvSpPr>
        <p:spPr>
          <a:xfrm>
            <a:off x="6260278" y="2145152"/>
            <a:ext cx="5239531" cy="3440091"/>
          </a:xfrm>
        </p:spPr>
        <p:txBody>
          <a:bodyPr>
            <a:normAutofit/>
          </a:bodyPr>
          <a:lstStyle/>
          <a:p>
            <a:pPr marL="342900" indent="-342900">
              <a:buFont typeface="Wingdings" panose="05000000000000000000" pitchFamily="2" charset="2"/>
              <a:buChar char="§"/>
            </a:pPr>
            <a:r>
              <a:rPr lang="en-US" sz="2000" dirty="0">
                <a:solidFill>
                  <a:schemeClr val="tx1">
                    <a:lumMod val="95000"/>
                    <a:lumOff val="5000"/>
                  </a:schemeClr>
                </a:solidFill>
                <a:latin typeface="Tw Cen MT" panose="020B0602020104020603" pitchFamily="34" charset="0"/>
                <a:ea typeface="Cambria Math" panose="02040503050406030204" pitchFamily="18" charset="0"/>
              </a:rPr>
              <a:t>Removing Columns: As there are same dates with different time stamps we deleted the column named date from the data.</a:t>
            </a:r>
          </a:p>
          <a:p>
            <a:pPr marL="342900" indent="-342900">
              <a:buFont typeface="Wingdings" panose="05000000000000000000" pitchFamily="2" charset="2"/>
              <a:buChar char="§"/>
            </a:pPr>
            <a:endParaRPr lang="en-US" sz="2000" dirty="0">
              <a:solidFill>
                <a:schemeClr val="tx1">
                  <a:lumMod val="95000"/>
                  <a:lumOff val="5000"/>
                </a:schemeClr>
              </a:solidFill>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r>
              <a:rPr lang="en-US" sz="2000" dirty="0">
                <a:solidFill>
                  <a:schemeClr val="tx1">
                    <a:lumMod val="95000"/>
                    <a:lumOff val="5000"/>
                  </a:schemeClr>
                </a:solidFill>
                <a:latin typeface="Tw Cen MT" panose="020B0602020104020603" pitchFamily="34" charset="0"/>
                <a:ea typeface="Cambria Math" panose="02040503050406030204" pitchFamily="18" charset="0"/>
              </a:rPr>
              <a:t>Checked for missing values and unique values</a:t>
            </a:r>
          </a:p>
          <a:p>
            <a:pPr marL="342900" indent="-342900">
              <a:buFont typeface="Wingdings" panose="05000000000000000000" pitchFamily="2" charset="2"/>
              <a:buChar char="§"/>
            </a:pPr>
            <a:endParaRPr lang="en-US" sz="2000" dirty="0">
              <a:solidFill>
                <a:schemeClr val="tx1">
                  <a:lumMod val="95000"/>
                  <a:lumOff val="5000"/>
                </a:schemeClr>
              </a:solidFill>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r>
              <a:rPr lang="en-US" sz="2000" dirty="0">
                <a:solidFill>
                  <a:schemeClr val="tx1">
                    <a:lumMod val="95000"/>
                    <a:lumOff val="5000"/>
                  </a:schemeClr>
                </a:solidFill>
                <a:latin typeface="Tw Cen MT" panose="020B0602020104020603" pitchFamily="34" charset="0"/>
                <a:ea typeface="Cambria Math" panose="02040503050406030204" pitchFamily="18" charset="0"/>
              </a:rPr>
              <a:t>Enlabled and  </a:t>
            </a:r>
            <a:r>
              <a:rPr lang="en-US" sz="2000" dirty="0" err="1">
                <a:solidFill>
                  <a:schemeClr val="tx1">
                    <a:lumMod val="95000"/>
                    <a:lumOff val="5000"/>
                  </a:schemeClr>
                </a:solidFill>
                <a:latin typeface="Tw Cen MT" panose="020B0602020104020603" pitchFamily="34" charset="0"/>
                <a:ea typeface="Cambria Math" panose="02040503050406030204" pitchFamily="18" charset="0"/>
              </a:rPr>
              <a:t>Dummified</a:t>
            </a:r>
            <a:r>
              <a:rPr lang="en-US" sz="2000" dirty="0">
                <a:solidFill>
                  <a:schemeClr val="tx1">
                    <a:lumMod val="95000"/>
                    <a:lumOff val="5000"/>
                  </a:schemeClr>
                </a:solidFill>
                <a:latin typeface="Tw Cen MT" panose="020B0602020104020603" pitchFamily="34" charset="0"/>
                <a:ea typeface="Cambria Math" panose="02040503050406030204" pitchFamily="18" charset="0"/>
              </a:rPr>
              <a:t> the categorical variables: Enabled weekday and weekend from the variable WeekStatus to 0 and 1 respectively</a:t>
            </a:r>
            <a:endParaRPr lang="en-US" sz="2000" dirty="0"/>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p:txBody>
          <a:bodyPr/>
          <a:lstStyle/>
          <a:p>
            <a:pPr lvl="0"/>
            <a:fld id="{F3450C42-9A0B-4425-92C2-70FCF7C45734}" type="slidenum">
              <a:rPr lang="en-US" noProof="0" smtClean="0"/>
              <a:pPr lvl="0"/>
              <a:t>11</a:t>
            </a:fld>
            <a:endParaRPr lang="en-US" noProof="0"/>
          </a:p>
        </p:txBody>
      </p:sp>
      <p:pic>
        <p:nvPicPr>
          <p:cNvPr id="13" name="Picture 2">
            <a:extLst>
              <a:ext uri="{FF2B5EF4-FFF2-40B4-BE49-F238E27FC236}">
                <a16:creationId xmlns:a16="http://schemas.microsoft.com/office/drawing/2014/main" id="{D48C49AA-42CD-EF79-5125-60798121D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154" y="2188547"/>
            <a:ext cx="5239531" cy="33532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ECD25ED8-34A4-C8D3-202A-A8C8CE90CB5F}"/>
              </a:ext>
            </a:extLst>
          </p:cNvPr>
          <p:cNvSpPr txBox="1"/>
          <p:nvPr/>
        </p:nvSpPr>
        <p:spPr>
          <a:xfrm>
            <a:off x="652905" y="5987018"/>
            <a:ext cx="1662186" cy="276999"/>
          </a:xfrm>
          <a:prstGeom prst="rect">
            <a:avLst/>
          </a:prstGeom>
          <a:noFill/>
        </p:spPr>
        <p:txBody>
          <a:bodyPr wrap="none" rtlCol="0">
            <a:spAutoFit/>
          </a:bodyPr>
          <a:lstStyle/>
          <a:p>
            <a:r>
              <a:rPr lang="en-US" sz="1200" i="1" dirty="0">
                <a:solidFill>
                  <a:schemeClr val="accent1">
                    <a:lumMod val="75000"/>
                  </a:schemeClr>
                </a:solidFill>
              </a:rPr>
              <a:t>Refer Appendix page 34</a:t>
            </a:r>
            <a:endParaRPr lang="en-IN" sz="1200" i="1" dirty="0">
              <a:solidFill>
                <a:schemeClr val="accent1">
                  <a:lumMod val="75000"/>
                </a:schemeClr>
              </a:solidFill>
            </a:endParaRPr>
          </a:p>
        </p:txBody>
      </p:sp>
      <p:sp>
        <p:nvSpPr>
          <p:cNvPr id="4" name="Rectangle 3">
            <a:extLst>
              <a:ext uri="{FF2B5EF4-FFF2-40B4-BE49-F238E27FC236}">
                <a16:creationId xmlns:a16="http://schemas.microsoft.com/office/drawing/2014/main" id="{31B4D088-13DD-4C33-CB40-7FDEE1BD3674}"/>
              </a:ext>
            </a:extLst>
          </p:cNvPr>
          <p:cNvSpPr/>
          <p:nvPr/>
        </p:nvSpPr>
        <p:spPr>
          <a:xfrm>
            <a:off x="0" y="497140"/>
            <a:ext cx="4746171"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Data Cleaning</a:t>
            </a:r>
            <a:endParaRPr lang="en-US" sz="3600" dirty="0">
              <a:latin typeface="Walbaum Display SemiBold" panose="02070703090703020303" pitchFamily="18" charset="0"/>
              <a:ea typeface="Cambria Math" panose="02040503050406030204" pitchFamily="18" charset="0"/>
            </a:endParaRPr>
          </a:p>
        </p:txBody>
      </p:sp>
    </p:spTree>
    <p:extLst>
      <p:ext uri="{BB962C8B-B14F-4D97-AF65-F5344CB8AC3E}">
        <p14:creationId xmlns:p14="http://schemas.microsoft.com/office/powerpoint/2010/main" val="67906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224EBE-F4DB-68A0-2B9B-BBF9D36B6B68}"/>
              </a:ext>
            </a:extLst>
          </p:cNvPr>
          <p:cNvSpPr>
            <a:spLocks noGrp="1"/>
          </p:cNvSpPr>
          <p:nvPr>
            <p:ph type="sldNum" sz="quarter" idx="12"/>
          </p:nvPr>
        </p:nvSpPr>
        <p:spPr/>
        <p:txBody>
          <a:bodyPr/>
          <a:lstStyle/>
          <a:p>
            <a:fld id="{5EA792F7-1D9E-4C7E-A103-E8EDFDC2691E}" type="slidenum">
              <a:rPr lang="en-US" smtClean="0"/>
              <a:t>12</a:t>
            </a:fld>
            <a:endParaRPr lang="en-US"/>
          </a:p>
        </p:txBody>
      </p:sp>
      <p:graphicFrame>
        <p:nvGraphicFramePr>
          <p:cNvPr id="5" name="Table 4">
            <a:extLst>
              <a:ext uri="{FF2B5EF4-FFF2-40B4-BE49-F238E27FC236}">
                <a16:creationId xmlns:a16="http://schemas.microsoft.com/office/drawing/2014/main" id="{FF1B69BA-61EB-1112-2DD8-ACDD452DC861}"/>
              </a:ext>
            </a:extLst>
          </p:cNvPr>
          <p:cNvGraphicFramePr>
            <a:graphicFrameLocks noGrp="1"/>
          </p:cNvGraphicFramePr>
          <p:nvPr>
            <p:extLst>
              <p:ext uri="{D42A27DB-BD31-4B8C-83A1-F6EECF244321}">
                <p14:modId xmlns:p14="http://schemas.microsoft.com/office/powerpoint/2010/main" val="3872153023"/>
              </p:ext>
            </p:extLst>
          </p:nvPr>
        </p:nvGraphicFramePr>
        <p:xfrm>
          <a:off x="3645894" y="2459047"/>
          <a:ext cx="6956027" cy="3352800"/>
        </p:xfrm>
        <a:graphic>
          <a:graphicData uri="http://schemas.openxmlformats.org/drawingml/2006/table">
            <a:tbl>
              <a:tblPr firstRow="1" bandRow="1">
                <a:tableStyleId>{7DF18680-E054-41AD-8BC1-D1AEF772440D}</a:tableStyleId>
              </a:tblPr>
              <a:tblGrid>
                <a:gridCol w="4149290">
                  <a:extLst>
                    <a:ext uri="{9D8B030D-6E8A-4147-A177-3AD203B41FA5}">
                      <a16:colId xmlns:a16="http://schemas.microsoft.com/office/drawing/2014/main" val="1803812451"/>
                    </a:ext>
                  </a:extLst>
                </a:gridCol>
                <a:gridCol w="2806737">
                  <a:extLst>
                    <a:ext uri="{9D8B030D-6E8A-4147-A177-3AD203B41FA5}">
                      <a16:colId xmlns:a16="http://schemas.microsoft.com/office/drawing/2014/main" val="1791895426"/>
                    </a:ext>
                  </a:extLst>
                </a:gridCol>
              </a:tblGrid>
              <a:tr h="325415">
                <a:tc>
                  <a:txBody>
                    <a:bodyPr/>
                    <a:lstStyle/>
                    <a:p>
                      <a:r>
                        <a:rPr lang="en-US" sz="1600">
                          <a:latin typeface="Tw Cen MT" panose="020B0602020104020603" pitchFamily="34" charset="0"/>
                        </a:rPr>
                        <a:t>Original variable names</a:t>
                      </a:r>
                    </a:p>
                  </a:txBody>
                  <a:tcPr/>
                </a:tc>
                <a:tc>
                  <a:txBody>
                    <a:bodyPr/>
                    <a:lstStyle/>
                    <a:p>
                      <a:r>
                        <a:rPr lang="en-US" sz="1600">
                          <a:latin typeface="Tw Cen MT" panose="020B0602020104020603" pitchFamily="34" charset="0"/>
                        </a:rPr>
                        <a:t> Renamed  variable names</a:t>
                      </a:r>
                    </a:p>
                  </a:txBody>
                  <a:tcPr/>
                </a:tc>
                <a:extLst>
                  <a:ext uri="{0D108BD9-81ED-4DB2-BD59-A6C34878D82A}">
                    <a16:rowId xmlns:a16="http://schemas.microsoft.com/office/drawing/2014/main" val="574438879"/>
                  </a:ext>
                </a:extLst>
              </a:tr>
              <a:tr h="325415">
                <a:tc>
                  <a:txBody>
                    <a:bodyPr/>
                    <a:lstStyle/>
                    <a:p>
                      <a:r>
                        <a:rPr lang="en-US" sz="1600">
                          <a:latin typeface="Tw Cen MT" panose="020B0602020104020603" pitchFamily="34" charset="0"/>
                        </a:rPr>
                        <a:t>Lagging_Current_Reactive.Power_kVarh</a:t>
                      </a:r>
                      <a:endParaRPr lang="en-US" sz="1600">
                        <a:latin typeface="Tw Cen MT" panose="020B0602020104020603" pitchFamily="34" charset="0"/>
                        <a:ea typeface="Cambria" panose="02040503050406030204" pitchFamily="18" charset="0"/>
                      </a:endParaRPr>
                    </a:p>
                  </a:txBody>
                  <a:tcPr/>
                </a:tc>
                <a:tc>
                  <a:txBody>
                    <a:bodyPr/>
                    <a:lstStyle/>
                    <a:p>
                      <a:r>
                        <a:rPr lang="en-US" sz="1600">
                          <a:latin typeface="Tw Cen MT" panose="020B0602020104020603" pitchFamily="34" charset="0"/>
                        </a:rPr>
                        <a:t>LaRP</a:t>
                      </a:r>
                      <a:endParaRPr lang="en-US" sz="160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2258496108"/>
                  </a:ext>
                </a:extLst>
              </a:tr>
              <a:tr h="3254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Tw Cen MT" panose="020B0602020104020603" pitchFamily="34" charset="0"/>
                        </a:rPr>
                        <a:t>Leading_Current_Reactive.Power_kVarh</a:t>
                      </a:r>
                      <a:endParaRPr lang="en-US" sz="1600">
                        <a:latin typeface="Tw Cen MT" panose="020B0602020104020603" pitchFamily="34" charset="0"/>
                        <a:ea typeface="Cambria" panose="02040503050406030204" pitchFamily="18" charset="0"/>
                      </a:endParaRPr>
                    </a:p>
                  </a:txBody>
                  <a:tcPr/>
                </a:tc>
                <a:tc>
                  <a:txBody>
                    <a:bodyPr/>
                    <a:lstStyle/>
                    <a:p>
                      <a:r>
                        <a:rPr lang="en-US" sz="1600" dirty="0">
                          <a:latin typeface="Tw Cen MT" panose="020B0602020104020603" pitchFamily="34" charset="0"/>
                        </a:rPr>
                        <a:t>LeRP</a:t>
                      </a:r>
                      <a:endParaRPr lang="en-US" sz="1600" dirty="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609984686"/>
                  </a:ext>
                </a:extLst>
              </a:tr>
              <a:tr h="325415">
                <a:tc>
                  <a:txBody>
                    <a:bodyPr/>
                    <a:lstStyle/>
                    <a:p>
                      <a:r>
                        <a:rPr lang="en-US" sz="1600">
                          <a:latin typeface="Tw Cen MT" panose="020B0602020104020603" pitchFamily="34" charset="0"/>
                        </a:rPr>
                        <a:t>CO2(tCO2)</a:t>
                      </a:r>
                      <a:endParaRPr lang="en-US" sz="1600">
                        <a:latin typeface="Tw Cen MT" panose="020B0602020104020603" pitchFamily="34" charset="0"/>
                        <a:ea typeface="Cambria" panose="02040503050406030204" pitchFamily="18" charset="0"/>
                      </a:endParaRPr>
                    </a:p>
                  </a:txBody>
                  <a:tcPr/>
                </a:tc>
                <a:tc>
                  <a:txBody>
                    <a:bodyPr/>
                    <a:lstStyle/>
                    <a:p>
                      <a:r>
                        <a:rPr lang="en-US" sz="1600">
                          <a:latin typeface="Tw Cen MT" panose="020B0602020104020603" pitchFamily="34" charset="0"/>
                        </a:rPr>
                        <a:t>CO2</a:t>
                      </a:r>
                      <a:endParaRPr lang="en-US" sz="160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1483982080"/>
                  </a:ext>
                </a:extLst>
              </a:tr>
              <a:tr h="3153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Tw Cen MT" panose="020B0602020104020603" pitchFamily="34" charset="0"/>
                        </a:rPr>
                        <a:t>Lagging_Current_Power_Factor_kVarh</a:t>
                      </a:r>
                      <a:endParaRPr lang="en-US" sz="1600">
                        <a:latin typeface="Tw Cen MT" panose="020B0602020104020603" pitchFamily="34" charset="0"/>
                        <a:ea typeface="Cambria" panose="02040503050406030204" pitchFamily="18" charset="0"/>
                      </a:endParaRPr>
                    </a:p>
                  </a:txBody>
                  <a:tcPr/>
                </a:tc>
                <a:tc>
                  <a:txBody>
                    <a:bodyPr/>
                    <a:lstStyle/>
                    <a:p>
                      <a:r>
                        <a:rPr lang="en-US" sz="1600" dirty="0">
                          <a:latin typeface="Tw Cen MT" panose="020B0602020104020603" pitchFamily="34" charset="0"/>
                        </a:rPr>
                        <a:t>LaPF</a:t>
                      </a:r>
                      <a:endParaRPr lang="en-US" sz="1600" dirty="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636857802"/>
                  </a:ext>
                </a:extLst>
              </a:tr>
              <a:tr h="3254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Leading_Current_Power_Factor_kVarh</a:t>
                      </a:r>
                      <a:endParaRPr lang="en-US" sz="1600" dirty="0">
                        <a:latin typeface="Tw Cen MT" panose="020B0602020104020603" pitchFamily="34" charset="0"/>
                        <a:ea typeface="Cambria" panose="02040503050406030204" pitchFamily="18" charset="0"/>
                      </a:endParaRPr>
                    </a:p>
                  </a:txBody>
                  <a:tcPr/>
                </a:tc>
                <a:tc>
                  <a:txBody>
                    <a:bodyPr/>
                    <a:lstStyle/>
                    <a:p>
                      <a:r>
                        <a:rPr lang="en-US" sz="1600" dirty="0">
                          <a:latin typeface="Tw Cen MT" panose="020B0602020104020603" pitchFamily="34" charset="0"/>
                        </a:rPr>
                        <a:t>LePF</a:t>
                      </a:r>
                      <a:endParaRPr lang="en-US" sz="1600" dirty="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1814754478"/>
                  </a:ext>
                </a:extLst>
              </a:tr>
              <a:tr h="325415">
                <a:tc>
                  <a:txBody>
                    <a:bodyPr/>
                    <a:lstStyle/>
                    <a:p>
                      <a:r>
                        <a:rPr lang="en-US" sz="1600">
                          <a:latin typeface="Tw Cen MT" panose="020B0602020104020603" pitchFamily="34" charset="0"/>
                        </a:rPr>
                        <a:t>Maximum _Load </a:t>
                      </a:r>
                      <a:endParaRPr lang="en-US" sz="1600">
                        <a:latin typeface="Tw Cen MT" panose="020B0602020104020603" pitchFamily="34" charset="0"/>
                        <a:ea typeface="Cambria" panose="02040503050406030204" pitchFamily="18" charset="0"/>
                      </a:endParaRPr>
                    </a:p>
                  </a:txBody>
                  <a:tcPr/>
                </a:tc>
                <a:tc>
                  <a:txBody>
                    <a:bodyPr/>
                    <a:lstStyle/>
                    <a:p>
                      <a:r>
                        <a:rPr lang="en-US" sz="1600">
                          <a:latin typeface="Tw Cen MT" panose="020B0602020104020603" pitchFamily="34" charset="0"/>
                        </a:rPr>
                        <a:t>MaxL</a:t>
                      </a:r>
                      <a:endParaRPr lang="en-US" sz="160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3749256805"/>
                  </a:ext>
                </a:extLst>
              </a:tr>
              <a:tr h="325415">
                <a:tc>
                  <a:txBody>
                    <a:bodyPr/>
                    <a:lstStyle/>
                    <a:p>
                      <a:r>
                        <a:rPr lang="en-US" sz="1600">
                          <a:latin typeface="Tw Cen MT" panose="020B0602020104020603" pitchFamily="34" charset="0"/>
                        </a:rPr>
                        <a:t>Minimum_Load</a:t>
                      </a:r>
                      <a:endParaRPr lang="en-US" sz="1600">
                        <a:latin typeface="Tw Cen MT" panose="020B0602020104020603" pitchFamily="34" charset="0"/>
                        <a:ea typeface="Cambria" panose="02040503050406030204" pitchFamily="18" charset="0"/>
                      </a:endParaRPr>
                    </a:p>
                  </a:txBody>
                  <a:tcPr/>
                </a:tc>
                <a:tc>
                  <a:txBody>
                    <a:bodyPr/>
                    <a:lstStyle/>
                    <a:p>
                      <a:r>
                        <a:rPr lang="en-US" sz="1600">
                          <a:latin typeface="Tw Cen MT" panose="020B0602020104020603" pitchFamily="34" charset="0"/>
                        </a:rPr>
                        <a:t>MinL</a:t>
                      </a:r>
                      <a:endParaRPr lang="en-US" sz="160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876667464"/>
                  </a:ext>
                </a:extLst>
              </a:tr>
              <a:tr h="325415">
                <a:tc>
                  <a:txBody>
                    <a:bodyPr/>
                    <a:lstStyle/>
                    <a:p>
                      <a:r>
                        <a:rPr lang="en-US" sz="1600">
                          <a:latin typeface="Tw Cen MT" panose="020B0602020104020603" pitchFamily="34" charset="0"/>
                        </a:rPr>
                        <a:t>Light_Load</a:t>
                      </a:r>
                      <a:endParaRPr lang="en-US" sz="1600">
                        <a:latin typeface="Tw Cen MT" panose="020B0602020104020603" pitchFamily="34" charset="0"/>
                        <a:ea typeface="Cambria" panose="02040503050406030204" pitchFamily="18" charset="0"/>
                      </a:endParaRPr>
                    </a:p>
                  </a:txBody>
                  <a:tcPr/>
                </a:tc>
                <a:tc>
                  <a:txBody>
                    <a:bodyPr/>
                    <a:lstStyle/>
                    <a:p>
                      <a:r>
                        <a:rPr lang="en-US" sz="1600">
                          <a:latin typeface="Tw Cen MT" panose="020B0602020104020603" pitchFamily="34" charset="0"/>
                        </a:rPr>
                        <a:t>LL</a:t>
                      </a:r>
                      <a:endParaRPr lang="en-US" sz="160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548160204"/>
                  </a:ext>
                </a:extLst>
              </a:tr>
              <a:tr h="325415">
                <a:tc>
                  <a:txBody>
                    <a:bodyPr/>
                    <a:lstStyle/>
                    <a:p>
                      <a:r>
                        <a:rPr lang="en-US" sz="1600" dirty="0">
                          <a:latin typeface="Tw Cen MT" panose="020B0602020104020603" pitchFamily="34" charset="0"/>
                        </a:rPr>
                        <a:t>Usage_kVarh</a:t>
                      </a:r>
                      <a:endParaRPr lang="en-US" sz="1600" dirty="0">
                        <a:latin typeface="Tw Cen MT" panose="020B0602020104020603" pitchFamily="34" charset="0"/>
                        <a:ea typeface="Cambria" panose="02040503050406030204" pitchFamily="18" charset="0"/>
                      </a:endParaRPr>
                    </a:p>
                  </a:txBody>
                  <a:tcPr/>
                </a:tc>
                <a:tc>
                  <a:txBody>
                    <a:bodyPr/>
                    <a:lstStyle/>
                    <a:p>
                      <a:r>
                        <a:rPr lang="en-US" sz="1600" dirty="0">
                          <a:latin typeface="Tw Cen MT" panose="020B0602020104020603" pitchFamily="34" charset="0"/>
                        </a:rPr>
                        <a:t>Usage</a:t>
                      </a:r>
                      <a:endParaRPr lang="en-US" sz="1600" dirty="0">
                        <a:latin typeface="Tw Cen MT" panose="020B0602020104020603" pitchFamily="34" charset="0"/>
                        <a:ea typeface="Cambria" panose="02040503050406030204" pitchFamily="18" charset="0"/>
                      </a:endParaRPr>
                    </a:p>
                  </a:txBody>
                  <a:tcPr/>
                </a:tc>
                <a:extLst>
                  <a:ext uri="{0D108BD9-81ED-4DB2-BD59-A6C34878D82A}">
                    <a16:rowId xmlns:a16="http://schemas.microsoft.com/office/drawing/2014/main" val="70624066"/>
                  </a:ext>
                </a:extLst>
              </a:tr>
            </a:tbl>
          </a:graphicData>
        </a:graphic>
      </p:graphicFrame>
      <p:sp>
        <p:nvSpPr>
          <p:cNvPr id="7" name="TextBox 6">
            <a:extLst>
              <a:ext uri="{FF2B5EF4-FFF2-40B4-BE49-F238E27FC236}">
                <a16:creationId xmlns:a16="http://schemas.microsoft.com/office/drawing/2014/main" id="{B0B05D71-6D38-39E5-06FD-4DB23FA0D47F}"/>
              </a:ext>
            </a:extLst>
          </p:cNvPr>
          <p:cNvSpPr txBox="1"/>
          <p:nvPr/>
        </p:nvSpPr>
        <p:spPr>
          <a:xfrm>
            <a:off x="1927122" y="787782"/>
            <a:ext cx="7882927" cy="1015663"/>
          </a:xfrm>
          <a:prstGeom prst="rect">
            <a:avLst/>
          </a:prstGeom>
          <a:noFill/>
        </p:spPr>
        <p:txBody>
          <a:bodyPr wrap="none" rtlCol="0">
            <a:spAutoFit/>
          </a:bodyPr>
          <a:lstStyle/>
          <a:p>
            <a:pPr marL="342900" indent="-342900">
              <a:buFont typeface="Wingdings" panose="05000000000000000000" pitchFamily="2" charset="2"/>
              <a:buChar char="q"/>
            </a:pPr>
            <a:r>
              <a:rPr lang="en-US" sz="2000" dirty="0">
                <a:latin typeface="Tw Cen MT" panose="020B0602020104020603" pitchFamily="34" charset="0"/>
                <a:ea typeface="Cambria" panose="02040503050406030204" pitchFamily="18" charset="0"/>
              </a:rPr>
              <a:t>To perform dummy variable encoding we divided the data into two sets </a:t>
            </a:r>
          </a:p>
          <a:p>
            <a:r>
              <a:rPr lang="en-US" sz="2000" dirty="0">
                <a:latin typeface="Tw Cen MT" panose="020B0602020104020603" pitchFamily="34" charset="0"/>
                <a:ea typeface="Cambria" panose="02040503050406030204" pitchFamily="18" charset="0"/>
              </a:rPr>
              <a:t>                                                                           - continuous data</a:t>
            </a:r>
          </a:p>
          <a:p>
            <a:r>
              <a:rPr lang="en-US" sz="2000" dirty="0">
                <a:latin typeface="Tw Cen MT" panose="020B0602020104020603" pitchFamily="34" charset="0"/>
                <a:ea typeface="Cambria" panose="02040503050406030204" pitchFamily="18" charset="0"/>
              </a:rPr>
              <a:t>                                                                           - categorical data</a:t>
            </a:r>
          </a:p>
        </p:txBody>
      </p:sp>
      <p:sp>
        <p:nvSpPr>
          <p:cNvPr id="8" name="TextBox 7">
            <a:extLst>
              <a:ext uri="{FF2B5EF4-FFF2-40B4-BE49-F238E27FC236}">
                <a16:creationId xmlns:a16="http://schemas.microsoft.com/office/drawing/2014/main" id="{8B06D376-B81F-76D2-DF8D-5636A4C60098}"/>
              </a:ext>
            </a:extLst>
          </p:cNvPr>
          <p:cNvSpPr txBox="1"/>
          <p:nvPr/>
        </p:nvSpPr>
        <p:spPr>
          <a:xfrm>
            <a:off x="1927122" y="1853401"/>
            <a:ext cx="3437544" cy="400110"/>
          </a:xfrm>
          <a:prstGeom prst="rect">
            <a:avLst/>
          </a:prstGeom>
          <a:noFill/>
        </p:spPr>
        <p:txBody>
          <a:bodyPr wrap="none" rtlCol="0">
            <a:spAutoFit/>
          </a:bodyPr>
          <a:lstStyle/>
          <a:p>
            <a:pPr marL="342900" indent="-342900">
              <a:buFont typeface="Wingdings" panose="05000000000000000000" pitchFamily="2" charset="2"/>
              <a:buChar char="q"/>
            </a:pPr>
            <a:r>
              <a:rPr lang="en-US" sz="2000" dirty="0">
                <a:latin typeface="Tw Cen MT" panose="020B0602020104020603" pitchFamily="34" charset="0"/>
                <a:ea typeface="Cambria" panose="02040503050406030204" pitchFamily="18" charset="0"/>
              </a:rPr>
              <a:t>Renaming the columns names</a:t>
            </a:r>
          </a:p>
        </p:txBody>
      </p:sp>
      <p:sp>
        <p:nvSpPr>
          <p:cNvPr id="3" name="TextBox 2">
            <a:extLst>
              <a:ext uri="{FF2B5EF4-FFF2-40B4-BE49-F238E27FC236}">
                <a16:creationId xmlns:a16="http://schemas.microsoft.com/office/drawing/2014/main" id="{6028F6B0-48C8-4515-93D3-054FD8270894}"/>
              </a:ext>
            </a:extLst>
          </p:cNvPr>
          <p:cNvSpPr txBox="1"/>
          <p:nvPr/>
        </p:nvSpPr>
        <p:spPr>
          <a:xfrm>
            <a:off x="1709569" y="6261913"/>
            <a:ext cx="2205604" cy="276999"/>
          </a:xfrm>
          <a:prstGeom prst="rect">
            <a:avLst/>
          </a:prstGeom>
          <a:noFill/>
        </p:spPr>
        <p:txBody>
          <a:bodyPr wrap="none" rtlCol="0">
            <a:spAutoFit/>
          </a:bodyPr>
          <a:lstStyle>
            <a:defPPr>
              <a:defRPr lang="en-US"/>
            </a:defPPr>
            <a:lvl1pPr>
              <a:defRPr sz="1200" i="1">
                <a:solidFill>
                  <a:schemeClr val="accent1">
                    <a:lumMod val="75000"/>
                  </a:schemeClr>
                </a:solidFill>
              </a:defRPr>
            </a:lvl1pPr>
          </a:lstStyle>
          <a:p>
            <a:r>
              <a:rPr lang="en-US" dirty="0"/>
              <a:t>Refer appendix page number 35 </a:t>
            </a:r>
            <a:endParaRPr lang="en-IN" dirty="0"/>
          </a:p>
        </p:txBody>
      </p:sp>
      <p:sp>
        <p:nvSpPr>
          <p:cNvPr id="6" name="Rectangle 5">
            <a:extLst>
              <a:ext uri="{FF2B5EF4-FFF2-40B4-BE49-F238E27FC236}">
                <a16:creationId xmlns:a16="http://schemas.microsoft.com/office/drawing/2014/main" id="{30B5F233-85D0-B139-67F1-3829F5AE9E4F}"/>
              </a:ext>
            </a:extLst>
          </p:cNvPr>
          <p:cNvSpPr/>
          <p:nvPr/>
        </p:nvSpPr>
        <p:spPr>
          <a:xfrm>
            <a:off x="1" y="-2"/>
            <a:ext cx="1582234" cy="685799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pPr algn="ctr"/>
            <a:endParaRPr lang="en-US" sz="3000" dirty="0">
              <a:solidFill>
                <a:srgbClr val="0070C0"/>
              </a:solidFill>
              <a:latin typeface="Walbaum Display SemiBold" panose="02070703090703020303" pitchFamily="18" charset="0"/>
            </a:endParaRPr>
          </a:p>
        </p:txBody>
      </p:sp>
    </p:spTree>
    <p:extLst>
      <p:ext uri="{BB962C8B-B14F-4D97-AF65-F5344CB8AC3E}">
        <p14:creationId xmlns:p14="http://schemas.microsoft.com/office/powerpoint/2010/main" val="319758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9E3EE-3E7C-1839-A9BD-5A92D0B0207A}"/>
              </a:ext>
            </a:extLst>
          </p:cNvPr>
          <p:cNvSpPr>
            <a:spLocks noGrp="1"/>
          </p:cNvSpPr>
          <p:nvPr>
            <p:ph type="sldNum" sz="quarter" idx="12"/>
          </p:nvPr>
        </p:nvSpPr>
        <p:spPr/>
        <p:txBody>
          <a:bodyPr/>
          <a:lstStyle/>
          <a:p>
            <a:fld id="{5EA792F7-1D9E-4C7E-A103-E8EDFDC2691E}" type="slidenum">
              <a:rPr lang="en-US" smtClean="0"/>
              <a:t>13</a:t>
            </a:fld>
            <a:endParaRPr lang="en-US"/>
          </a:p>
        </p:txBody>
      </p:sp>
      <p:sp>
        <p:nvSpPr>
          <p:cNvPr id="5" name="TextBox 4">
            <a:extLst>
              <a:ext uri="{FF2B5EF4-FFF2-40B4-BE49-F238E27FC236}">
                <a16:creationId xmlns:a16="http://schemas.microsoft.com/office/drawing/2014/main" id="{BDFB6FFE-3C99-A612-6009-E0EFDC844F70}"/>
              </a:ext>
            </a:extLst>
          </p:cNvPr>
          <p:cNvSpPr txBox="1"/>
          <p:nvPr/>
        </p:nvSpPr>
        <p:spPr>
          <a:xfrm>
            <a:off x="1022087" y="2375674"/>
            <a:ext cx="4059445" cy="1938992"/>
          </a:xfrm>
          <a:prstGeom prst="rect">
            <a:avLst/>
          </a:prstGeom>
          <a:noFill/>
        </p:spPr>
        <p:txBody>
          <a:bodyPr wrap="none" rtlCol="0">
            <a:spAutoFit/>
          </a:bodyPr>
          <a:lstStyle/>
          <a:p>
            <a:pPr algn="ctr"/>
            <a:r>
              <a:rPr lang="en-US" sz="4000" b="1" dirty="0">
                <a:solidFill>
                  <a:schemeClr val="accent1"/>
                </a:solidFill>
                <a:latin typeface="Walbaum Display SemiBold" panose="02070703090703020303" pitchFamily="18" charset="0"/>
                <a:ea typeface="Cambria Math" panose="02040503050406030204" pitchFamily="18" charset="0"/>
              </a:rPr>
              <a:t>EXPLANATORY</a:t>
            </a:r>
          </a:p>
          <a:p>
            <a:pPr algn="ctr"/>
            <a:r>
              <a:rPr lang="en-US" sz="4000" b="1" dirty="0">
                <a:solidFill>
                  <a:schemeClr val="accent1"/>
                </a:solidFill>
                <a:latin typeface="Walbaum Display SemiBold" panose="02070703090703020303" pitchFamily="18" charset="0"/>
                <a:ea typeface="Cambria Math" panose="02040503050406030204" pitchFamily="18" charset="0"/>
              </a:rPr>
              <a:t>DATA</a:t>
            </a:r>
          </a:p>
          <a:p>
            <a:pPr algn="ctr"/>
            <a:r>
              <a:rPr lang="en-US" sz="4000" b="1" dirty="0">
                <a:solidFill>
                  <a:schemeClr val="accent1"/>
                </a:solidFill>
                <a:latin typeface="Walbaum Display SemiBold" panose="02070703090703020303" pitchFamily="18" charset="0"/>
                <a:ea typeface="Cambria Math" panose="02040503050406030204" pitchFamily="18" charset="0"/>
              </a:rPr>
              <a:t>ANALYSIS</a:t>
            </a:r>
          </a:p>
        </p:txBody>
      </p:sp>
      <p:pic>
        <p:nvPicPr>
          <p:cNvPr id="2" name="Picture 2">
            <a:extLst>
              <a:ext uri="{FF2B5EF4-FFF2-40B4-BE49-F238E27FC236}">
                <a16:creationId xmlns:a16="http://schemas.microsoft.com/office/drawing/2014/main" id="{37AB9528-FA5E-13C6-4FAC-544873BCF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0"/>
            <a:ext cx="64922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1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B3CE-9979-A16E-9335-0948E0279C3C}"/>
              </a:ext>
            </a:extLst>
          </p:cNvPr>
          <p:cNvSpPr>
            <a:spLocks noGrp="1"/>
          </p:cNvSpPr>
          <p:nvPr>
            <p:ph type="title"/>
          </p:nvPr>
        </p:nvSpPr>
        <p:spPr>
          <a:xfrm>
            <a:off x="8645598" y="2788555"/>
            <a:ext cx="3197862" cy="1280890"/>
          </a:xfrm>
        </p:spPr>
        <p:txBody>
          <a:bodyPr>
            <a:noAutofit/>
          </a:bodyPr>
          <a:lstStyle/>
          <a:p>
            <a:r>
              <a:rPr lang="en-US" sz="2000" dirty="0">
                <a:latin typeface="Tw Cen MT" panose="020B0602020104020603" pitchFamily="34" charset="0"/>
                <a:ea typeface="Cambria Math" panose="02040503050406030204" pitchFamily="18" charset="0"/>
              </a:rPr>
              <a:t>We can observe Usage and CO2 are most positively correlated </a:t>
            </a:r>
            <a:br>
              <a:rPr lang="en-US" sz="2000" dirty="0">
                <a:latin typeface="Tw Cen MT" panose="020B0602020104020603" pitchFamily="34" charset="0"/>
                <a:ea typeface="Cambria Math" panose="02040503050406030204" pitchFamily="18" charset="0"/>
              </a:rPr>
            </a:br>
            <a:br>
              <a:rPr lang="en-US" sz="2000" dirty="0">
                <a:latin typeface="Tw Cen MT" panose="020B0602020104020603" pitchFamily="34" charset="0"/>
                <a:ea typeface="Cambria Math" panose="02040503050406030204" pitchFamily="18" charset="0"/>
              </a:rPr>
            </a:br>
            <a:r>
              <a:rPr lang="en-US" sz="2000" dirty="0">
                <a:latin typeface="Tw Cen MT" panose="020B0602020104020603" pitchFamily="34" charset="0"/>
                <a:ea typeface="Cambria Math" panose="02040503050406030204" pitchFamily="18" charset="0"/>
              </a:rPr>
              <a:t>The next most positively correlated variables are Lagging current reactive power and usage</a:t>
            </a:r>
          </a:p>
        </p:txBody>
      </p:sp>
      <p:pic>
        <p:nvPicPr>
          <p:cNvPr id="7" name="Picture 2">
            <a:extLst>
              <a:ext uri="{FF2B5EF4-FFF2-40B4-BE49-F238E27FC236}">
                <a16:creationId xmlns:a16="http://schemas.microsoft.com/office/drawing/2014/main" id="{998A184B-D8CE-49B1-E4E2-34BFF58BAD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7600" y="1724349"/>
            <a:ext cx="7302746" cy="4094415"/>
          </a:xfrm>
          <a:prstGeom prst="rect">
            <a:avLst/>
          </a:prstGeom>
          <a:ln w="88900" cap="sq" cmpd="thickThin">
            <a:solidFill>
              <a:srgbClr val="000000"/>
            </a:solidFill>
            <a:prstDash val="solid"/>
            <a:miter lim="800000"/>
          </a:ln>
          <a:effectLst>
            <a:innerShdw blurRad="76200">
              <a:srgbClr val="000000"/>
            </a:innerShdw>
          </a:effectLst>
        </p:spPr>
      </p:pic>
      <p:sp>
        <p:nvSpPr>
          <p:cNvPr id="6" name="Slide Number Placeholder 5">
            <a:extLst>
              <a:ext uri="{FF2B5EF4-FFF2-40B4-BE49-F238E27FC236}">
                <a16:creationId xmlns:a16="http://schemas.microsoft.com/office/drawing/2014/main" id="{0428005B-6AA3-5700-91A1-30C5B7E2A50D}"/>
              </a:ext>
            </a:extLst>
          </p:cNvPr>
          <p:cNvSpPr>
            <a:spLocks noGrp="1"/>
          </p:cNvSpPr>
          <p:nvPr>
            <p:ph type="sldNum" sz="quarter" idx="12"/>
          </p:nvPr>
        </p:nvSpPr>
        <p:spPr/>
        <p:txBody>
          <a:bodyPr/>
          <a:lstStyle/>
          <a:p>
            <a:fld id="{5EA792F7-1D9E-4C7E-A103-E8EDFDC2691E}" type="slidenum">
              <a:rPr lang="en-US" smtClean="0"/>
              <a:t>14</a:t>
            </a:fld>
            <a:endParaRPr lang="en-US"/>
          </a:p>
        </p:txBody>
      </p:sp>
      <p:sp>
        <p:nvSpPr>
          <p:cNvPr id="3" name="Rectangle 2">
            <a:extLst>
              <a:ext uri="{FF2B5EF4-FFF2-40B4-BE49-F238E27FC236}">
                <a16:creationId xmlns:a16="http://schemas.microsoft.com/office/drawing/2014/main" id="{20B9CAA0-D9AD-FAE8-3687-E44236432654}"/>
              </a:ext>
            </a:extLst>
          </p:cNvPr>
          <p:cNvSpPr/>
          <p:nvPr/>
        </p:nvSpPr>
        <p:spPr>
          <a:xfrm>
            <a:off x="0" y="497140"/>
            <a:ext cx="5138057"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Correlation Matrix</a:t>
            </a:r>
          </a:p>
        </p:txBody>
      </p:sp>
    </p:spTree>
    <p:extLst>
      <p:ext uri="{BB962C8B-B14F-4D97-AF65-F5344CB8AC3E}">
        <p14:creationId xmlns:p14="http://schemas.microsoft.com/office/powerpoint/2010/main" val="318968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465AF63-3D07-C57F-1915-47CBC5AE41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530" y="2307791"/>
            <a:ext cx="3703327" cy="3703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BE6DF35A-1491-422B-EF55-5A029501DB8D}"/>
              </a:ext>
            </a:extLst>
          </p:cNvPr>
          <p:cNvSpPr>
            <a:spLocks noGrp="1"/>
          </p:cNvSpPr>
          <p:nvPr>
            <p:ph type="sldNum" sz="quarter" idx="12"/>
          </p:nvPr>
        </p:nvSpPr>
        <p:spPr/>
        <p:txBody>
          <a:bodyPr/>
          <a:lstStyle/>
          <a:p>
            <a:fld id="{5EA792F7-1D9E-4C7E-A103-E8EDFDC2691E}" type="slidenum">
              <a:rPr lang="en-US" smtClean="0"/>
              <a:t>15</a:t>
            </a:fld>
            <a:endParaRPr lang="en-US"/>
          </a:p>
        </p:txBody>
      </p:sp>
      <p:sp>
        <p:nvSpPr>
          <p:cNvPr id="8" name="TextBox 7">
            <a:extLst>
              <a:ext uri="{FF2B5EF4-FFF2-40B4-BE49-F238E27FC236}">
                <a16:creationId xmlns:a16="http://schemas.microsoft.com/office/drawing/2014/main" id="{073311D3-9767-B6BF-9A29-CF84B22A7A40}"/>
              </a:ext>
            </a:extLst>
          </p:cNvPr>
          <p:cNvSpPr txBox="1"/>
          <p:nvPr/>
        </p:nvSpPr>
        <p:spPr>
          <a:xfrm>
            <a:off x="1903197" y="1643280"/>
            <a:ext cx="3087329" cy="523220"/>
          </a:xfrm>
          <a:prstGeom prst="rect">
            <a:avLst/>
          </a:prstGeom>
          <a:noFill/>
        </p:spPr>
        <p:txBody>
          <a:bodyPr wrap="square" rtlCol="0">
            <a:spAutoFit/>
          </a:bodyPr>
          <a:lstStyle/>
          <a:p>
            <a:r>
              <a:rPr lang="en-US" sz="2000" dirty="0">
                <a:latin typeface="Tw Cen MT" panose="020B0602020104020603" pitchFamily="34" charset="0"/>
                <a:ea typeface="Cambria Math" panose="02040503050406030204" pitchFamily="18" charset="0"/>
              </a:rPr>
              <a:t>              </a:t>
            </a:r>
            <a:r>
              <a:rPr lang="en-US" sz="2800" dirty="0">
                <a:latin typeface="Tw Cen MT" panose="020B0602020104020603" pitchFamily="34" charset="0"/>
                <a:ea typeface="Cambria Math" panose="02040503050406030204" pitchFamily="18" charset="0"/>
              </a:rPr>
              <a:t>WeekStatus</a:t>
            </a:r>
          </a:p>
        </p:txBody>
      </p:sp>
      <p:pic>
        <p:nvPicPr>
          <p:cNvPr id="9" name="Picture 4">
            <a:extLst>
              <a:ext uri="{FF2B5EF4-FFF2-40B4-BE49-F238E27FC236}">
                <a16:creationId xmlns:a16="http://schemas.microsoft.com/office/drawing/2014/main" id="{6D2131DC-DDF1-4EDD-214A-F8CE7192F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037" y="2274774"/>
            <a:ext cx="4343406" cy="3703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0447B7A-C655-2FAC-A06F-281EAAB31F91}"/>
              </a:ext>
            </a:extLst>
          </p:cNvPr>
          <p:cNvSpPr txBox="1"/>
          <p:nvPr/>
        </p:nvSpPr>
        <p:spPr>
          <a:xfrm>
            <a:off x="7998349" y="1643280"/>
            <a:ext cx="1699568" cy="523220"/>
          </a:xfrm>
          <a:prstGeom prst="rect">
            <a:avLst/>
          </a:prstGeom>
          <a:noFill/>
        </p:spPr>
        <p:txBody>
          <a:bodyPr wrap="none" rtlCol="0">
            <a:spAutoFit/>
          </a:bodyPr>
          <a:lstStyle/>
          <a:p>
            <a:r>
              <a:rPr lang="en-US" sz="2800" dirty="0">
                <a:latin typeface="Tw Cen MT" panose="020B0602020104020603" pitchFamily="34" charset="0"/>
                <a:ea typeface="Cambria Math" panose="02040503050406030204" pitchFamily="18" charset="0"/>
              </a:rPr>
              <a:t>Load Type</a:t>
            </a:r>
          </a:p>
        </p:txBody>
      </p:sp>
      <p:sp>
        <p:nvSpPr>
          <p:cNvPr id="14" name="Rectangle 13">
            <a:extLst>
              <a:ext uri="{FF2B5EF4-FFF2-40B4-BE49-F238E27FC236}">
                <a16:creationId xmlns:a16="http://schemas.microsoft.com/office/drawing/2014/main" id="{927DF784-A6F7-7512-0882-1B289874084F}"/>
              </a:ext>
            </a:extLst>
          </p:cNvPr>
          <p:cNvSpPr/>
          <p:nvPr/>
        </p:nvSpPr>
        <p:spPr>
          <a:xfrm>
            <a:off x="0" y="497140"/>
            <a:ext cx="4990526"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Pie Charts</a:t>
            </a:r>
          </a:p>
        </p:txBody>
      </p:sp>
    </p:spTree>
    <p:extLst>
      <p:ext uri="{BB962C8B-B14F-4D97-AF65-F5344CB8AC3E}">
        <p14:creationId xmlns:p14="http://schemas.microsoft.com/office/powerpoint/2010/main" val="3921378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58C18-B53C-C60A-4074-80CDDB34F59A}"/>
              </a:ext>
            </a:extLst>
          </p:cNvPr>
          <p:cNvSpPr>
            <a:spLocks noGrp="1"/>
          </p:cNvSpPr>
          <p:nvPr>
            <p:ph type="sldNum" sz="quarter" idx="12"/>
          </p:nvPr>
        </p:nvSpPr>
        <p:spPr/>
        <p:txBody>
          <a:bodyPr/>
          <a:lstStyle/>
          <a:p>
            <a:fld id="{5EA792F7-1D9E-4C7E-A103-E8EDFDC2691E}" type="slidenum">
              <a:rPr lang="en-US" smtClean="0"/>
              <a:t>16</a:t>
            </a:fld>
            <a:endParaRPr lang="en-US"/>
          </a:p>
        </p:txBody>
      </p:sp>
      <p:pic>
        <p:nvPicPr>
          <p:cNvPr id="1026" name="Picture 2">
            <a:extLst>
              <a:ext uri="{FF2B5EF4-FFF2-40B4-BE49-F238E27FC236}">
                <a16:creationId xmlns:a16="http://schemas.microsoft.com/office/drawing/2014/main" id="{D9BEDE70-30EA-0C51-8D3A-6A7245747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634" y="1602426"/>
            <a:ext cx="6981966" cy="4388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BCAB6F-D65A-7ABF-07A2-9503BE204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7" y="1602426"/>
            <a:ext cx="4867380" cy="4709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E2117-CC59-A746-AAC2-F2698B85180F}"/>
              </a:ext>
            </a:extLst>
          </p:cNvPr>
          <p:cNvSpPr txBox="1"/>
          <p:nvPr/>
        </p:nvSpPr>
        <p:spPr>
          <a:xfrm>
            <a:off x="5428846" y="6033184"/>
            <a:ext cx="5955137" cy="646331"/>
          </a:xfrm>
          <a:prstGeom prst="rect">
            <a:avLst/>
          </a:prstGeom>
          <a:noFill/>
        </p:spPr>
        <p:txBody>
          <a:bodyPr wrap="square" rtlCol="0">
            <a:spAutoFit/>
          </a:bodyPr>
          <a:lstStyle/>
          <a:p>
            <a:r>
              <a:rPr lang="en-US" dirty="0">
                <a:latin typeface="Tw Cen MT" panose="020B0602020104020603" pitchFamily="34" charset="0"/>
                <a:ea typeface="Cambria" panose="02040503050406030204" pitchFamily="18" charset="0"/>
              </a:rPr>
              <a:t>As usage increases, Lagging current reactive power increases and Leading current reactive power decreases</a:t>
            </a:r>
          </a:p>
        </p:txBody>
      </p:sp>
      <p:sp>
        <p:nvSpPr>
          <p:cNvPr id="7" name="TextBox 6">
            <a:extLst>
              <a:ext uri="{FF2B5EF4-FFF2-40B4-BE49-F238E27FC236}">
                <a16:creationId xmlns:a16="http://schemas.microsoft.com/office/drawing/2014/main" id="{420A8BCC-87E7-4F4E-8DBD-F68B46FB10C9}"/>
              </a:ext>
            </a:extLst>
          </p:cNvPr>
          <p:cNvSpPr txBox="1"/>
          <p:nvPr/>
        </p:nvSpPr>
        <p:spPr>
          <a:xfrm>
            <a:off x="1354970" y="6234513"/>
            <a:ext cx="2108206" cy="400110"/>
          </a:xfrm>
          <a:prstGeom prst="rect">
            <a:avLst/>
          </a:prstGeom>
          <a:noFill/>
        </p:spPr>
        <p:txBody>
          <a:bodyPr wrap="none" rtlCol="0">
            <a:spAutoFit/>
          </a:bodyPr>
          <a:lstStyle/>
          <a:p>
            <a:r>
              <a:rPr lang="en-US" sz="2000" dirty="0">
                <a:latin typeface="Tw Cen MT" panose="020B0602020104020603" pitchFamily="34" charset="0"/>
                <a:ea typeface="Cambria" panose="02040503050406030204" pitchFamily="18" charset="0"/>
              </a:rPr>
              <a:t>Histogram of CO2</a:t>
            </a:r>
          </a:p>
        </p:txBody>
      </p:sp>
      <p:sp>
        <p:nvSpPr>
          <p:cNvPr id="5" name="Rectangle 4">
            <a:extLst>
              <a:ext uri="{FF2B5EF4-FFF2-40B4-BE49-F238E27FC236}">
                <a16:creationId xmlns:a16="http://schemas.microsoft.com/office/drawing/2014/main" id="{F93E02F1-5E4A-A573-0BB2-744567C9B4AB}"/>
              </a:ext>
            </a:extLst>
          </p:cNvPr>
          <p:cNvSpPr/>
          <p:nvPr/>
        </p:nvSpPr>
        <p:spPr>
          <a:xfrm>
            <a:off x="-1" y="497140"/>
            <a:ext cx="5057635"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Bar Plots</a:t>
            </a:r>
          </a:p>
        </p:txBody>
      </p:sp>
    </p:spTree>
    <p:extLst>
      <p:ext uri="{BB962C8B-B14F-4D97-AF65-F5344CB8AC3E}">
        <p14:creationId xmlns:p14="http://schemas.microsoft.com/office/powerpoint/2010/main" val="108919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4F12487-D241-A729-C76B-1B3121BAA1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0874"/>
          <a:stretch/>
        </p:blipFill>
        <p:spPr bwMode="auto">
          <a:xfrm>
            <a:off x="663710" y="1983623"/>
            <a:ext cx="11060203" cy="446072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5334F1A-7604-5D6E-D125-450DE1922231}"/>
              </a:ext>
            </a:extLst>
          </p:cNvPr>
          <p:cNvSpPr>
            <a:spLocks noGrp="1"/>
          </p:cNvSpPr>
          <p:nvPr>
            <p:ph type="sldNum" sz="quarter" idx="12"/>
          </p:nvPr>
        </p:nvSpPr>
        <p:spPr/>
        <p:txBody>
          <a:bodyPr/>
          <a:lstStyle/>
          <a:p>
            <a:fld id="{5EA792F7-1D9E-4C7E-A103-E8EDFDC2691E}" type="slidenum">
              <a:rPr lang="en-US" smtClean="0"/>
              <a:t>17</a:t>
            </a:fld>
            <a:endParaRPr lang="en-US"/>
          </a:p>
        </p:txBody>
      </p:sp>
      <p:sp>
        <p:nvSpPr>
          <p:cNvPr id="8" name="TextBox 7">
            <a:extLst>
              <a:ext uri="{FF2B5EF4-FFF2-40B4-BE49-F238E27FC236}">
                <a16:creationId xmlns:a16="http://schemas.microsoft.com/office/drawing/2014/main" id="{48648862-DF53-E694-2B03-289A22B7FB42}"/>
              </a:ext>
            </a:extLst>
          </p:cNvPr>
          <p:cNvSpPr txBox="1"/>
          <p:nvPr/>
        </p:nvSpPr>
        <p:spPr>
          <a:xfrm>
            <a:off x="759863" y="1475230"/>
            <a:ext cx="6847516" cy="430887"/>
          </a:xfrm>
          <a:prstGeom prst="rect">
            <a:avLst/>
          </a:prstGeom>
          <a:noFill/>
        </p:spPr>
        <p:txBody>
          <a:bodyPr wrap="none" rtlCol="0">
            <a:spAutoFit/>
          </a:bodyPr>
          <a:lstStyle/>
          <a:p>
            <a:r>
              <a:rPr lang="en-US" sz="2200" dirty="0">
                <a:latin typeface="Tw Cen MT" panose="020B0602020104020603" pitchFamily="34" charset="0"/>
                <a:ea typeface="Cambria Math" panose="02040503050406030204" pitchFamily="18" charset="0"/>
              </a:rPr>
              <a:t>Leading current power factor(LePF) consists of more outliers</a:t>
            </a:r>
          </a:p>
        </p:txBody>
      </p:sp>
      <p:sp>
        <p:nvSpPr>
          <p:cNvPr id="3" name="Rectangle 2">
            <a:extLst>
              <a:ext uri="{FF2B5EF4-FFF2-40B4-BE49-F238E27FC236}">
                <a16:creationId xmlns:a16="http://schemas.microsoft.com/office/drawing/2014/main" id="{48D5F251-C5D3-646B-3FE9-05E9BD55E8E0}"/>
              </a:ext>
            </a:extLst>
          </p:cNvPr>
          <p:cNvSpPr/>
          <p:nvPr/>
        </p:nvSpPr>
        <p:spPr>
          <a:xfrm>
            <a:off x="0" y="505169"/>
            <a:ext cx="5582653"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Box Plot</a:t>
            </a:r>
          </a:p>
        </p:txBody>
      </p:sp>
    </p:spTree>
    <p:extLst>
      <p:ext uri="{BB962C8B-B14F-4D97-AF65-F5344CB8AC3E}">
        <p14:creationId xmlns:p14="http://schemas.microsoft.com/office/powerpoint/2010/main" val="169251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6B90E5-1204-1530-5BF2-98D4DA9E7FAC}"/>
              </a:ext>
            </a:extLst>
          </p:cNvPr>
          <p:cNvSpPr>
            <a:spLocks noGrp="1"/>
          </p:cNvSpPr>
          <p:nvPr>
            <p:ph type="sldNum" sz="quarter" idx="12"/>
          </p:nvPr>
        </p:nvSpPr>
        <p:spPr/>
        <p:txBody>
          <a:bodyPr/>
          <a:lstStyle/>
          <a:p>
            <a:fld id="{5EA792F7-1D9E-4C7E-A103-E8EDFDC2691E}" type="slidenum">
              <a:rPr lang="en-US" smtClean="0"/>
              <a:t>18</a:t>
            </a:fld>
            <a:endParaRPr lang="en-US"/>
          </a:p>
        </p:txBody>
      </p:sp>
      <p:pic>
        <p:nvPicPr>
          <p:cNvPr id="10" name="Picture 2">
            <a:extLst>
              <a:ext uri="{FF2B5EF4-FFF2-40B4-BE49-F238E27FC236}">
                <a16:creationId xmlns:a16="http://schemas.microsoft.com/office/drawing/2014/main" id="{FC231D7D-B9BE-7B85-8E98-8CFEF447B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454" y="1552552"/>
            <a:ext cx="7809146" cy="4986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95EA457-E9AD-001F-D559-8FC5F44DC342}"/>
              </a:ext>
            </a:extLst>
          </p:cNvPr>
          <p:cNvSpPr txBox="1"/>
          <p:nvPr/>
        </p:nvSpPr>
        <p:spPr>
          <a:xfrm>
            <a:off x="8610600" y="2136338"/>
            <a:ext cx="3503288" cy="2585323"/>
          </a:xfrm>
          <a:prstGeom prst="rect">
            <a:avLst/>
          </a:prstGeom>
          <a:noFill/>
        </p:spPr>
        <p:txBody>
          <a:bodyPr wrap="square" rtlCol="0">
            <a:spAutoFit/>
          </a:bodyPr>
          <a:lstStyle/>
          <a:p>
            <a:pPr marL="285750" indent="-285750">
              <a:buFont typeface="Courier New" panose="02070309020205020404" pitchFamily="49" charset="0"/>
              <a:buChar char="o"/>
            </a:pPr>
            <a:r>
              <a:rPr lang="en-US" dirty="0">
                <a:latin typeface="Tw Cen MT" panose="020B0602020104020603" pitchFamily="34" charset="0"/>
                <a:ea typeface="Cambria Math" panose="02040503050406030204" pitchFamily="18" charset="0"/>
              </a:rPr>
              <a:t>Lagging current reactive power  is positively correlated with respect to Usage</a:t>
            </a:r>
          </a:p>
          <a:p>
            <a:pPr marL="285750" indent="-285750">
              <a:buFont typeface="Courier New" panose="02070309020205020404" pitchFamily="49" charset="0"/>
              <a:buChar char="o"/>
            </a:pPr>
            <a:endParaRPr lang="en-US" dirty="0">
              <a:latin typeface="Tw Cen MT" panose="020B0602020104020603" pitchFamily="34" charset="0"/>
              <a:ea typeface="Cambria Math" panose="02040503050406030204" pitchFamily="18" charset="0"/>
            </a:endParaRPr>
          </a:p>
          <a:p>
            <a:pPr marL="285750" indent="-285750">
              <a:buFont typeface="Courier New" panose="02070309020205020404" pitchFamily="49" charset="0"/>
              <a:buChar char="o"/>
            </a:pPr>
            <a:r>
              <a:rPr lang="en-US" dirty="0">
                <a:latin typeface="Tw Cen MT" panose="020B0602020104020603" pitchFamily="34" charset="0"/>
                <a:ea typeface="Cambria Math" panose="02040503050406030204" pitchFamily="18" charset="0"/>
              </a:rPr>
              <a:t>Leading current power factor is most negatively correlated with respect to leading current reactive power </a:t>
            </a:r>
          </a:p>
          <a:p>
            <a:endParaRPr lang="en-US" dirty="0">
              <a:latin typeface="Tw Cen MT" panose="020B0602020104020603" pitchFamily="34" charset="0"/>
              <a:ea typeface="Cambria Math" panose="02040503050406030204" pitchFamily="18" charset="0"/>
            </a:endParaRPr>
          </a:p>
        </p:txBody>
      </p:sp>
      <p:sp>
        <p:nvSpPr>
          <p:cNvPr id="7" name="Rectangle 6">
            <a:extLst>
              <a:ext uri="{FF2B5EF4-FFF2-40B4-BE49-F238E27FC236}">
                <a16:creationId xmlns:a16="http://schemas.microsoft.com/office/drawing/2014/main" id="{D23C28F3-AF65-5D53-976D-8AFA328AB9C9}"/>
              </a:ext>
            </a:extLst>
          </p:cNvPr>
          <p:cNvSpPr/>
          <p:nvPr/>
        </p:nvSpPr>
        <p:spPr>
          <a:xfrm>
            <a:off x="-1" y="497140"/>
            <a:ext cx="5390147"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Pair Plots</a:t>
            </a:r>
          </a:p>
        </p:txBody>
      </p:sp>
    </p:spTree>
    <p:extLst>
      <p:ext uri="{BB962C8B-B14F-4D97-AF65-F5344CB8AC3E}">
        <p14:creationId xmlns:p14="http://schemas.microsoft.com/office/powerpoint/2010/main" val="3128602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ED002-37C5-801A-31CF-144F97ED9DDB}"/>
              </a:ext>
            </a:extLst>
          </p:cNvPr>
          <p:cNvSpPr>
            <a:spLocks noGrp="1"/>
          </p:cNvSpPr>
          <p:nvPr>
            <p:ph idx="1"/>
          </p:nvPr>
        </p:nvSpPr>
        <p:spPr>
          <a:xfrm>
            <a:off x="7565457" y="2887041"/>
            <a:ext cx="4706754" cy="1131891"/>
          </a:xfrm>
        </p:spPr>
        <p:txBody>
          <a:bodyPr>
            <a:normAutofit lnSpcReduction="10000"/>
          </a:bodyPr>
          <a:lstStyle/>
          <a:p>
            <a:pPr marL="0" indent="0">
              <a:buNone/>
            </a:pPr>
            <a:r>
              <a:rPr lang="en-US" sz="1800" b="1" dirty="0">
                <a:latin typeface="Tw Cen MT" panose="020B0602020104020603" pitchFamily="34" charset="0"/>
                <a:ea typeface="Cambria Math" panose="02040503050406030204" pitchFamily="18" charset="0"/>
              </a:rPr>
              <a:t>Fitting ordinary least squares model with all the features</a:t>
            </a:r>
            <a:r>
              <a:rPr lang="en-US" sz="1800" dirty="0">
                <a:latin typeface="Tw Cen MT" panose="020B0602020104020603" pitchFamily="34" charset="0"/>
                <a:ea typeface="Cambria Math" panose="02040503050406030204" pitchFamily="18" charset="0"/>
              </a:rPr>
              <a:t>:</a:t>
            </a:r>
          </a:p>
          <a:p>
            <a:pPr marL="0" indent="0">
              <a:buNone/>
            </a:pPr>
            <a:r>
              <a:rPr lang="en-US" sz="1800" dirty="0">
                <a:latin typeface="Tw Cen MT" panose="020B0602020104020603" pitchFamily="34" charset="0"/>
                <a:ea typeface="Cambria Math" panose="02040503050406030204" pitchFamily="18" charset="0"/>
              </a:rPr>
              <a:t>       Leading Current Reactive Power(LeRP) has Greatest P-value which is insignificant</a:t>
            </a:r>
          </a:p>
          <a:p>
            <a:pPr marL="0" indent="0">
              <a:buNone/>
            </a:pPr>
            <a:endParaRPr lang="en-US" sz="2200" dirty="0">
              <a:latin typeface="Tw Cen MT" panose="020B0602020104020603" pitchFamily="34" charset="0"/>
              <a:ea typeface="Cambria Math" panose="02040503050406030204" pitchFamily="18" charset="0"/>
            </a:endParaRPr>
          </a:p>
        </p:txBody>
      </p:sp>
      <p:sp>
        <p:nvSpPr>
          <p:cNvPr id="6" name="Slide Number Placeholder 5">
            <a:extLst>
              <a:ext uri="{FF2B5EF4-FFF2-40B4-BE49-F238E27FC236}">
                <a16:creationId xmlns:a16="http://schemas.microsoft.com/office/drawing/2014/main" id="{7C9574B3-EB52-FF9A-5880-8663C9DB7C20}"/>
              </a:ext>
            </a:extLst>
          </p:cNvPr>
          <p:cNvSpPr>
            <a:spLocks noGrp="1"/>
          </p:cNvSpPr>
          <p:nvPr>
            <p:ph type="sldNum" sz="quarter" idx="12"/>
          </p:nvPr>
        </p:nvSpPr>
        <p:spPr/>
        <p:txBody>
          <a:bodyPr/>
          <a:lstStyle/>
          <a:p>
            <a:fld id="{5EA792F7-1D9E-4C7E-A103-E8EDFDC2691E}" type="slidenum">
              <a:rPr lang="en-US" smtClean="0"/>
              <a:t>19</a:t>
            </a:fld>
            <a:endParaRPr lang="en-US"/>
          </a:p>
        </p:txBody>
      </p:sp>
      <p:pic>
        <p:nvPicPr>
          <p:cNvPr id="8" name="Picture 7">
            <a:extLst>
              <a:ext uri="{FF2B5EF4-FFF2-40B4-BE49-F238E27FC236}">
                <a16:creationId xmlns:a16="http://schemas.microsoft.com/office/drawing/2014/main" id="{ED090DA2-595F-DF95-9BB6-F1031080421E}"/>
              </a:ext>
            </a:extLst>
          </p:cNvPr>
          <p:cNvPicPr>
            <a:picLocks noChangeAspect="1"/>
          </p:cNvPicPr>
          <p:nvPr/>
        </p:nvPicPr>
        <p:blipFill>
          <a:blip r:embed="rId2"/>
          <a:stretch>
            <a:fillRect/>
          </a:stretch>
        </p:blipFill>
        <p:spPr>
          <a:xfrm>
            <a:off x="125129" y="1559293"/>
            <a:ext cx="7440328" cy="479705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0045DAAC-2121-CB23-ADB6-8C308E66DC04}"/>
              </a:ext>
            </a:extLst>
          </p:cNvPr>
          <p:cNvSpPr/>
          <p:nvPr/>
        </p:nvSpPr>
        <p:spPr>
          <a:xfrm>
            <a:off x="1" y="497140"/>
            <a:ext cx="609600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Significance Test</a:t>
            </a:r>
          </a:p>
        </p:txBody>
      </p:sp>
    </p:spTree>
    <p:extLst>
      <p:ext uri="{BB962C8B-B14F-4D97-AF65-F5344CB8AC3E}">
        <p14:creationId xmlns:p14="http://schemas.microsoft.com/office/powerpoint/2010/main" val="125315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2"/>
          </p:nvPr>
        </p:nvSpPr>
        <p:spPr/>
        <p:txBody>
          <a:bodyPr/>
          <a:lstStyle/>
          <a:p>
            <a:r>
              <a:rPr lang="en-US"/>
              <a:t>4</a:t>
            </a:r>
          </a:p>
        </p:txBody>
      </p:sp>
      <p:sp>
        <p:nvSpPr>
          <p:cNvPr id="7" name="TextBox 6">
            <a:extLst>
              <a:ext uri="{FF2B5EF4-FFF2-40B4-BE49-F238E27FC236}">
                <a16:creationId xmlns:a16="http://schemas.microsoft.com/office/drawing/2014/main" id="{C9D4A43C-E900-2F21-9EC4-39AD92C6779C}"/>
              </a:ext>
            </a:extLst>
          </p:cNvPr>
          <p:cNvSpPr txBox="1"/>
          <p:nvPr/>
        </p:nvSpPr>
        <p:spPr>
          <a:xfrm>
            <a:off x="2069905" y="4159421"/>
            <a:ext cx="2285241" cy="646331"/>
          </a:xfrm>
          <a:prstGeom prst="rect">
            <a:avLst/>
          </a:prstGeom>
          <a:noFill/>
        </p:spPr>
        <p:txBody>
          <a:bodyPr wrap="none" rtlCol="0">
            <a:spAutoFit/>
          </a:bodyPr>
          <a:lstStyle>
            <a:defPPr>
              <a:defRPr lang="en-US"/>
            </a:defPPr>
            <a:lvl1pPr>
              <a:defRPr sz="3600" b="1">
                <a:solidFill>
                  <a:schemeClr val="tx2">
                    <a:lumMod val="50000"/>
                  </a:schemeClr>
                </a:solidFill>
                <a:latin typeface="Walbaum Display SemiBold" panose="02070703090703020303" pitchFamily="18" charset="0"/>
                <a:ea typeface="Cambria Math" panose="02040503050406030204" pitchFamily="18" charset="0"/>
              </a:defRPr>
            </a:lvl1pPr>
          </a:lstStyle>
          <a:p>
            <a:r>
              <a:rPr lang="en-US" dirty="0"/>
              <a:t>Objective</a:t>
            </a:r>
          </a:p>
        </p:txBody>
      </p:sp>
      <p:sp>
        <p:nvSpPr>
          <p:cNvPr id="8" name="TextBox 7">
            <a:extLst>
              <a:ext uri="{FF2B5EF4-FFF2-40B4-BE49-F238E27FC236}">
                <a16:creationId xmlns:a16="http://schemas.microsoft.com/office/drawing/2014/main" id="{22D87812-DCB4-81C6-2A9B-DF8357D27A91}"/>
              </a:ext>
            </a:extLst>
          </p:cNvPr>
          <p:cNvSpPr txBox="1"/>
          <p:nvPr/>
        </p:nvSpPr>
        <p:spPr>
          <a:xfrm>
            <a:off x="2109019" y="5064515"/>
            <a:ext cx="9183328" cy="769441"/>
          </a:xfrm>
          <a:prstGeom prst="rect">
            <a:avLst/>
          </a:prstGeom>
          <a:noFill/>
        </p:spPr>
        <p:txBody>
          <a:bodyPr wrap="square">
            <a:spAutoFit/>
          </a:bodyPr>
          <a:lstStyle/>
          <a:p>
            <a:r>
              <a:rPr lang="en-US" sz="2200" dirty="0">
                <a:solidFill>
                  <a:schemeClr val="bg2">
                    <a:lumMod val="10000"/>
                  </a:schemeClr>
                </a:solidFill>
                <a:latin typeface="Tw Cen MT" panose="020B0602020104020603" pitchFamily="34" charset="0"/>
                <a:ea typeface="Cambria Math" panose="02040503050406030204" pitchFamily="18" charset="0"/>
              </a:rPr>
              <a:t>To find the suitable machine learning model to predict the energy consumption in steel industry for implementing eco-friendly production methods.</a:t>
            </a:r>
          </a:p>
        </p:txBody>
      </p:sp>
      <p:sp>
        <p:nvSpPr>
          <p:cNvPr id="9" name="TextBox 8">
            <a:extLst>
              <a:ext uri="{FF2B5EF4-FFF2-40B4-BE49-F238E27FC236}">
                <a16:creationId xmlns:a16="http://schemas.microsoft.com/office/drawing/2014/main" id="{A594C8D1-998D-8123-A9D8-25E9FB46C636}"/>
              </a:ext>
            </a:extLst>
          </p:cNvPr>
          <p:cNvSpPr txBox="1"/>
          <p:nvPr/>
        </p:nvSpPr>
        <p:spPr>
          <a:xfrm>
            <a:off x="1941871" y="785957"/>
            <a:ext cx="2116092" cy="646331"/>
          </a:xfrm>
          <a:prstGeom prst="rect">
            <a:avLst/>
          </a:prstGeom>
          <a:noFill/>
        </p:spPr>
        <p:txBody>
          <a:bodyPr wrap="none" rtlCol="0">
            <a:spAutoFit/>
          </a:bodyPr>
          <a:lstStyle/>
          <a:p>
            <a:r>
              <a:rPr lang="en-US" sz="3600" b="1" dirty="0">
                <a:solidFill>
                  <a:schemeClr val="tx2">
                    <a:lumMod val="50000"/>
                  </a:schemeClr>
                </a:solidFill>
                <a:latin typeface="Walbaum Display SemiBold" panose="02070703090703020303" pitchFamily="18" charset="0"/>
                <a:ea typeface="Cambria Math" panose="02040503050406030204" pitchFamily="18" charset="0"/>
              </a:rPr>
              <a:t>Abstract</a:t>
            </a:r>
          </a:p>
        </p:txBody>
      </p:sp>
      <p:sp>
        <p:nvSpPr>
          <p:cNvPr id="10" name="TextBox 9">
            <a:extLst>
              <a:ext uri="{FF2B5EF4-FFF2-40B4-BE49-F238E27FC236}">
                <a16:creationId xmlns:a16="http://schemas.microsoft.com/office/drawing/2014/main" id="{E4390B6C-C1A7-661E-9E03-77184B8AE5ED}"/>
              </a:ext>
            </a:extLst>
          </p:cNvPr>
          <p:cNvSpPr txBox="1"/>
          <p:nvPr/>
        </p:nvSpPr>
        <p:spPr>
          <a:xfrm>
            <a:off x="2182761" y="1501996"/>
            <a:ext cx="9429135" cy="2831544"/>
          </a:xfrm>
          <a:prstGeom prst="rect">
            <a:avLst/>
          </a:prstGeom>
          <a:noFill/>
        </p:spPr>
        <p:txBody>
          <a:bodyPr wrap="square">
            <a:spAutoFit/>
          </a:bodyPr>
          <a:lstStyle/>
          <a:p>
            <a:r>
              <a:rPr lang="en-US" sz="2200" dirty="0">
                <a:solidFill>
                  <a:schemeClr val="tx1">
                    <a:lumMod val="95000"/>
                    <a:lumOff val="5000"/>
                  </a:schemeClr>
                </a:solidFill>
                <a:latin typeface="Tw Cen MT" panose="020B0602020104020603" pitchFamily="34" charset="0"/>
                <a:ea typeface="Cambria Math" panose="02040503050406030204" pitchFamily="18" charset="0"/>
              </a:rPr>
              <a:t>The project focuses on developing a model that accurately predicts energy consumption in the steel industry, leading to more sustainable and efficient practices.</a:t>
            </a:r>
          </a:p>
          <a:p>
            <a:r>
              <a:rPr lang="en-US" sz="2200" dirty="0">
                <a:solidFill>
                  <a:schemeClr val="tx1">
                    <a:lumMod val="95000"/>
                    <a:lumOff val="5000"/>
                  </a:schemeClr>
                </a:solidFill>
                <a:latin typeface="Tw Cen MT" panose="020B0602020104020603" pitchFamily="34" charset="0"/>
                <a:ea typeface="Cambria Math" panose="02040503050406030204" pitchFamily="18" charset="0"/>
              </a:rPr>
              <a:t>  </a:t>
            </a:r>
          </a:p>
          <a:p>
            <a:r>
              <a:rPr lang="en-US" sz="2200" dirty="0">
                <a:solidFill>
                  <a:schemeClr val="tx1">
                    <a:lumMod val="95000"/>
                    <a:lumOff val="5000"/>
                  </a:schemeClr>
                </a:solidFill>
                <a:latin typeface="Tw Cen MT" panose="020B0602020104020603" pitchFamily="34" charset="0"/>
                <a:ea typeface="Cambria Math" panose="02040503050406030204" pitchFamily="18" charset="0"/>
              </a:rPr>
              <a:t>The study explores machine learning algorithms like Linear Regression, Decision Tree, Random Forest, K-Nearest </a:t>
            </a:r>
            <a:r>
              <a:rPr lang="en-US" sz="2200" dirty="0" err="1">
                <a:solidFill>
                  <a:schemeClr val="tx1">
                    <a:lumMod val="95000"/>
                    <a:lumOff val="5000"/>
                  </a:schemeClr>
                </a:solidFill>
                <a:latin typeface="Tw Cen MT" panose="020B0602020104020603" pitchFamily="34" charset="0"/>
                <a:ea typeface="Cambria Math" panose="02040503050406030204" pitchFamily="18" charset="0"/>
              </a:rPr>
              <a:t>Neighbours</a:t>
            </a:r>
            <a:r>
              <a:rPr lang="en-US" sz="2200" dirty="0">
                <a:solidFill>
                  <a:schemeClr val="tx1">
                    <a:lumMod val="95000"/>
                    <a:lumOff val="5000"/>
                  </a:schemeClr>
                </a:solidFill>
                <a:latin typeface="Tw Cen MT" panose="020B0602020104020603" pitchFamily="34" charset="0"/>
                <a:ea typeface="Cambria Math" panose="02040503050406030204" pitchFamily="18" charset="0"/>
              </a:rPr>
              <a:t>, Support Vector Machines, Bagging, and Boosting to predict power consumption. </a:t>
            </a:r>
          </a:p>
          <a:p>
            <a:endParaRPr lang="en-US" sz="2400" dirty="0">
              <a:solidFill>
                <a:schemeClr val="tx1">
                  <a:lumMod val="95000"/>
                  <a:lumOff val="5000"/>
                </a:schemeClr>
              </a:solidFill>
              <a:latin typeface="Tw Cen MT" panose="020B0602020104020603" pitchFamily="34" charset="0"/>
              <a:ea typeface="Cambria Math" panose="02040503050406030204" pitchFamily="18" charset="0"/>
            </a:endParaRPr>
          </a:p>
        </p:txBody>
      </p:sp>
      <p:sp>
        <p:nvSpPr>
          <p:cNvPr id="11" name="Rectangle 10">
            <a:extLst>
              <a:ext uri="{FF2B5EF4-FFF2-40B4-BE49-F238E27FC236}">
                <a16:creationId xmlns:a16="http://schemas.microsoft.com/office/drawing/2014/main" id="{BA500C82-E702-66C7-F9F1-996238120EE3}"/>
              </a:ext>
            </a:extLst>
          </p:cNvPr>
          <p:cNvSpPr/>
          <p:nvPr/>
        </p:nvSpPr>
        <p:spPr>
          <a:xfrm>
            <a:off x="1" y="-2"/>
            <a:ext cx="1582234" cy="685799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pPr algn="ctr"/>
            <a:endParaRPr lang="en-US" sz="3000" dirty="0">
              <a:solidFill>
                <a:srgbClr val="0070C0"/>
              </a:solidFill>
              <a:latin typeface="Walbaum Display SemiBold" panose="02070703090703020303" pitchFamily="18" charset="0"/>
            </a:endParaRPr>
          </a:p>
        </p:txBody>
      </p:sp>
    </p:spTree>
    <p:extLst>
      <p:ext uri="{BB962C8B-B14F-4D97-AF65-F5344CB8AC3E}">
        <p14:creationId xmlns:p14="http://schemas.microsoft.com/office/powerpoint/2010/main" val="27080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AED002-37C5-801A-31CF-144F97ED9DDB}"/>
              </a:ext>
            </a:extLst>
          </p:cNvPr>
          <p:cNvSpPr>
            <a:spLocks noGrp="1"/>
          </p:cNvSpPr>
          <p:nvPr>
            <p:ph idx="1"/>
          </p:nvPr>
        </p:nvSpPr>
        <p:spPr>
          <a:xfrm>
            <a:off x="7680960" y="2945477"/>
            <a:ext cx="4685409" cy="1462894"/>
          </a:xfrm>
        </p:spPr>
        <p:txBody>
          <a:bodyPr>
            <a:normAutofit/>
          </a:bodyPr>
          <a:lstStyle/>
          <a:p>
            <a:pPr marL="0" indent="0">
              <a:buNone/>
            </a:pPr>
            <a:r>
              <a:rPr lang="en-US" sz="1800" b="1" dirty="0">
                <a:latin typeface="Tw Cen MT" panose="020B0602020104020603" pitchFamily="34" charset="0"/>
                <a:ea typeface="Cambria Math" panose="02040503050406030204" pitchFamily="18" charset="0"/>
              </a:rPr>
              <a:t>Removing Insignificant variables</a:t>
            </a:r>
            <a:r>
              <a:rPr lang="en-US" sz="1800" dirty="0">
                <a:latin typeface="Tw Cen MT" panose="020B0602020104020603" pitchFamily="34" charset="0"/>
                <a:ea typeface="Cambria Math" panose="02040503050406030204" pitchFamily="18" charset="0"/>
              </a:rPr>
              <a:t>: After removing variable having greatest P-value (greater than 0.05)</a:t>
            </a:r>
          </a:p>
        </p:txBody>
      </p:sp>
      <p:sp>
        <p:nvSpPr>
          <p:cNvPr id="6" name="Slide Number Placeholder 5">
            <a:extLst>
              <a:ext uri="{FF2B5EF4-FFF2-40B4-BE49-F238E27FC236}">
                <a16:creationId xmlns:a16="http://schemas.microsoft.com/office/drawing/2014/main" id="{7C9574B3-EB52-FF9A-5880-8663C9DB7C20}"/>
              </a:ext>
            </a:extLst>
          </p:cNvPr>
          <p:cNvSpPr>
            <a:spLocks noGrp="1"/>
          </p:cNvSpPr>
          <p:nvPr>
            <p:ph type="sldNum" sz="quarter" idx="12"/>
          </p:nvPr>
        </p:nvSpPr>
        <p:spPr/>
        <p:txBody>
          <a:bodyPr/>
          <a:lstStyle/>
          <a:p>
            <a:fld id="{5EA792F7-1D9E-4C7E-A103-E8EDFDC2691E}" type="slidenum">
              <a:rPr lang="en-US" smtClean="0"/>
              <a:t>20</a:t>
            </a:fld>
            <a:endParaRPr lang="en-US"/>
          </a:p>
        </p:txBody>
      </p:sp>
      <p:sp>
        <p:nvSpPr>
          <p:cNvPr id="5" name="Rectangle 4">
            <a:extLst>
              <a:ext uri="{FF2B5EF4-FFF2-40B4-BE49-F238E27FC236}">
                <a16:creationId xmlns:a16="http://schemas.microsoft.com/office/drawing/2014/main" id="{0045DAAC-2121-CB23-ADB6-8C308E66DC04}"/>
              </a:ext>
            </a:extLst>
          </p:cNvPr>
          <p:cNvSpPr/>
          <p:nvPr/>
        </p:nvSpPr>
        <p:spPr>
          <a:xfrm>
            <a:off x="-1" y="497140"/>
            <a:ext cx="5967663"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Significance Test</a:t>
            </a:r>
          </a:p>
        </p:txBody>
      </p:sp>
      <p:pic>
        <p:nvPicPr>
          <p:cNvPr id="9" name="Picture 8">
            <a:extLst>
              <a:ext uri="{FF2B5EF4-FFF2-40B4-BE49-F238E27FC236}">
                <a16:creationId xmlns:a16="http://schemas.microsoft.com/office/drawing/2014/main" id="{3A7E4824-6BAF-A54F-05D1-EA2795D6E08C}"/>
              </a:ext>
            </a:extLst>
          </p:cNvPr>
          <p:cNvPicPr>
            <a:picLocks noChangeAspect="1"/>
          </p:cNvPicPr>
          <p:nvPr/>
        </p:nvPicPr>
        <p:blipFill>
          <a:blip r:embed="rId2"/>
          <a:stretch>
            <a:fillRect/>
          </a:stretch>
        </p:blipFill>
        <p:spPr>
          <a:xfrm>
            <a:off x="279132" y="1553108"/>
            <a:ext cx="7401828" cy="48032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10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77F9BF6-A166-CBAD-031B-C1047CB27A3F}"/>
              </a:ext>
            </a:extLst>
          </p:cNvPr>
          <p:cNvPicPr>
            <a:picLocks noGrp="1" noChangeAspect="1"/>
          </p:cNvPicPr>
          <p:nvPr>
            <p:ph idx="1"/>
          </p:nvPr>
        </p:nvPicPr>
        <p:blipFill>
          <a:blip r:embed="rId2"/>
          <a:stretch>
            <a:fillRect/>
          </a:stretch>
        </p:blipFill>
        <p:spPr>
          <a:xfrm>
            <a:off x="1168822" y="2131325"/>
            <a:ext cx="1965399" cy="3365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F669D2E0-F55E-8784-72C9-D43E8E512D36}"/>
              </a:ext>
            </a:extLst>
          </p:cNvPr>
          <p:cNvSpPr>
            <a:spLocks noGrp="1"/>
          </p:cNvSpPr>
          <p:nvPr>
            <p:ph type="sldNum" sz="quarter" idx="12"/>
          </p:nvPr>
        </p:nvSpPr>
        <p:spPr/>
        <p:txBody>
          <a:bodyPr/>
          <a:lstStyle/>
          <a:p>
            <a:fld id="{5EA792F7-1D9E-4C7E-A103-E8EDFDC2691E}" type="slidenum">
              <a:rPr lang="en-US" smtClean="0"/>
              <a:t>21</a:t>
            </a:fld>
            <a:endParaRPr lang="en-US"/>
          </a:p>
        </p:txBody>
      </p:sp>
      <p:pic>
        <p:nvPicPr>
          <p:cNvPr id="10" name="Picture 9">
            <a:extLst>
              <a:ext uri="{FF2B5EF4-FFF2-40B4-BE49-F238E27FC236}">
                <a16:creationId xmlns:a16="http://schemas.microsoft.com/office/drawing/2014/main" id="{9EB1D71E-5751-905C-B489-3877C016F7BA}"/>
              </a:ext>
            </a:extLst>
          </p:cNvPr>
          <p:cNvPicPr>
            <a:picLocks noChangeAspect="1"/>
          </p:cNvPicPr>
          <p:nvPr/>
        </p:nvPicPr>
        <p:blipFill>
          <a:blip r:embed="rId3"/>
          <a:stretch>
            <a:fillRect/>
          </a:stretch>
        </p:blipFill>
        <p:spPr>
          <a:xfrm>
            <a:off x="5277533" y="2139853"/>
            <a:ext cx="1815168" cy="3178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0E58BA99-7EA6-5004-A3EE-228CB1D176FD}"/>
              </a:ext>
            </a:extLst>
          </p:cNvPr>
          <p:cNvPicPr>
            <a:picLocks noChangeAspect="1"/>
          </p:cNvPicPr>
          <p:nvPr/>
        </p:nvPicPr>
        <p:blipFill>
          <a:blip r:embed="rId4"/>
          <a:stretch>
            <a:fillRect/>
          </a:stretch>
        </p:blipFill>
        <p:spPr>
          <a:xfrm>
            <a:off x="9045476" y="2139853"/>
            <a:ext cx="1873447" cy="298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1D8D7CF-96DB-DAE8-27BD-25CD3D6104D5}"/>
              </a:ext>
            </a:extLst>
          </p:cNvPr>
          <p:cNvSpPr txBox="1"/>
          <p:nvPr/>
        </p:nvSpPr>
        <p:spPr>
          <a:xfrm>
            <a:off x="833120" y="1544133"/>
            <a:ext cx="10871200" cy="400110"/>
          </a:xfrm>
          <a:prstGeom prst="rect">
            <a:avLst/>
          </a:prstGeom>
          <a:noFill/>
        </p:spPr>
        <p:txBody>
          <a:bodyPr wrap="square" rtlCol="0">
            <a:spAutoFit/>
          </a:bodyPr>
          <a:lstStyle/>
          <a:p>
            <a:r>
              <a:rPr lang="en-US" sz="2000" dirty="0">
                <a:latin typeface="Tw Cen MT" panose="020B0602020104020603" pitchFamily="34" charset="0"/>
                <a:ea typeface="Cambria Math" panose="02040503050406030204" pitchFamily="18" charset="0"/>
              </a:rPr>
              <a:t>Variables with the greatest variance inflation factor (VIF &gt; 10) were removed</a:t>
            </a:r>
          </a:p>
        </p:txBody>
      </p:sp>
      <p:sp>
        <p:nvSpPr>
          <p:cNvPr id="2" name="TextBox 1">
            <a:extLst>
              <a:ext uri="{FF2B5EF4-FFF2-40B4-BE49-F238E27FC236}">
                <a16:creationId xmlns:a16="http://schemas.microsoft.com/office/drawing/2014/main" id="{07920483-4DA9-4631-72F9-90BFE956749C}"/>
              </a:ext>
            </a:extLst>
          </p:cNvPr>
          <p:cNvSpPr txBox="1"/>
          <p:nvPr/>
        </p:nvSpPr>
        <p:spPr>
          <a:xfrm>
            <a:off x="1015983" y="5683643"/>
            <a:ext cx="2906245" cy="400110"/>
          </a:xfrm>
          <a:prstGeom prst="rect">
            <a:avLst/>
          </a:prstGeom>
          <a:noFill/>
        </p:spPr>
        <p:txBody>
          <a:bodyPr wrap="none" rtlCol="0">
            <a:spAutoFit/>
          </a:bodyPr>
          <a:lstStyle/>
          <a:p>
            <a:r>
              <a:rPr lang="en-US" sz="2000" dirty="0">
                <a:latin typeface="Tw Cen MT" panose="020B0602020104020603" pitchFamily="34" charset="0"/>
                <a:ea typeface="Cambria" panose="02040503050406030204" pitchFamily="18" charset="0"/>
              </a:rPr>
              <a:t>Light Load (LL) as removed</a:t>
            </a:r>
          </a:p>
        </p:txBody>
      </p:sp>
      <p:sp>
        <p:nvSpPr>
          <p:cNvPr id="3" name="TextBox 2">
            <a:extLst>
              <a:ext uri="{FF2B5EF4-FFF2-40B4-BE49-F238E27FC236}">
                <a16:creationId xmlns:a16="http://schemas.microsoft.com/office/drawing/2014/main" id="{B15774E0-2ADE-6099-8117-EF8A1B419DA1}"/>
              </a:ext>
            </a:extLst>
          </p:cNvPr>
          <p:cNvSpPr txBox="1"/>
          <p:nvPr/>
        </p:nvSpPr>
        <p:spPr>
          <a:xfrm>
            <a:off x="5116635" y="5483588"/>
            <a:ext cx="5178790" cy="400110"/>
          </a:xfrm>
          <a:prstGeom prst="rect">
            <a:avLst/>
          </a:prstGeom>
          <a:noFill/>
        </p:spPr>
        <p:txBody>
          <a:bodyPr wrap="none" rtlCol="0">
            <a:spAutoFit/>
          </a:bodyPr>
          <a:lstStyle/>
          <a:p>
            <a:r>
              <a:rPr lang="en-US" sz="2000" dirty="0">
                <a:latin typeface="Tw Cen MT" panose="020B0602020104020603" pitchFamily="34" charset="0"/>
                <a:ea typeface="Cambria" panose="02040503050406030204" pitchFamily="18" charset="0"/>
              </a:rPr>
              <a:t>Lagging current Power factor(LaPF) was removed</a:t>
            </a:r>
          </a:p>
        </p:txBody>
      </p:sp>
      <p:sp>
        <p:nvSpPr>
          <p:cNvPr id="5" name="Rectangle 4">
            <a:extLst>
              <a:ext uri="{FF2B5EF4-FFF2-40B4-BE49-F238E27FC236}">
                <a16:creationId xmlns:a16="http://schemas.microsoft.com/office/drawing/2014/main" id="{2D565CBF-E9AA-A419-A43B-0F9DFED6E1FD}"/>
              </a:ext>
            </a:extLst>
          </p:cNvPr>
          <p:cNvSpPr/>
          <p:nvPr/>
        </p:nvSpPr>
        <p:spPr>
          <a:xfrm>
            <a:off x="0" y="526015"/>
            <a:ext cx="6343048"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Multicollinearity Check</a:t>
            </a:r>
          </a:p>
        </p:txBody>
      </p:sp>
      <p:sp>
        <p:nvSpPr>
          <p:cNvPr id="7" name="Arrow: Right 6">
            <a:extLst>
              <a:ext uri="{FF2B5EF4-FFF2-40B4-BE49-F238E27FC236}">
                <a16:creationId xmlns:a16="http://schemas.microsoft.com/office/drawing/2014/main" id="{36A21E7A-E1D9-DE1D-0D4A-326968849F4C}"/>
              </a:ext>
            </a:extLst>
          </p:cNvPr>
          <p:cNvSpPr/>
          <p:nvPr/>
        </p:nvSpPr>
        <p:spPr>
          <a:xfrm>
            <a:off x="3535680" y="3505200"/>
            <a:ext cx="1371600" cy="73152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F428D9B-A367-B449-0D20-0371D2493473}"/>
              </a:ext>
            </a:extLst>
          </p:cNvPr>
          <p:cNvSpPr/>
          <p:nvPr/>
        </p:nvSpPr>
        <p:spPr>
          <a:xfrm>
            <a:off x="7383288" y="3505200"/>
            <a:ext cx="1371600" cy="73152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380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9E3EE-3E7C-1839-A9BD-5A92D0B0207A}"/>
              </a:ext>
            </a:extLst>
          </p:cNvPr>
          <p:cNvSpPr>
            <a:spLocks noGrp="1"/>
          </p:cNvSpPr>
          <p:nvPr>
            <p:ph type="sldNum" sz="quarter" idx="12"/>
          </p:nvPr>
        </p:nvSpPr>
        <p:spPr/>
        <p:txBody>
          <a:bodyPr/>
          <a:lstStyle/>
          <a:p>
            <a:fld id="{5EA792F7-1D9E-4C7E-A103-E8EDFDC2691E}" type="slidenum">
              <a:rPr lang="en-US" smtClean="0"/>
              <a:t>22</a:t>
            </a:fld>
            <a:endParaRPr lang="en-US"/>
          </a:p>
        </p:txBody>
      </p:sp>
      <p:sp>
        <p:nvSpPr>
          <p:cNvPr id="5" name="TextBox 4">
            <a:extLst>
              <a:ext uri="{FF2B5EF4-FFF2-40B4-BE49-F238E27FC236}">
                <a16:creationId xmlns:a16="http://schemas.microsoft.com/office/drawing/2014/main" id="{BDFB6FFE-3C99-A612-6009-E0EFDC844F70}"/>
              </a:ext>
            </a:extLst>
          </p:cNvPr>
          <p:cNvSpPr txBox="1"/>
          <p:nvPr/>
        </p:nvSpPr>
        <p:spPr>
          <a:xfrm>
            <a:off x="1096245" y="2375674"/>
            <a:ext cx="3911135" cy="1938992"/>
          </a:xfrm>
          <a:prstGeom prst="rect">
            <a:avLst/>
          </a:prstGeom>
          <a:noFill/>
        </p:spPr>
        <p:txBody>
          <a:bodyPr wrap="none" rtlCol="0">
            <a:spAutoFit/>
          </a:bodyPr>
          <a:lstStyle/>
          <a:p>
            <a:pPr algn="ctr"/>
            <a:r>
              <a:rPr lang="en-US" sz="4000" b="1" dirty="0">
                <a:solidFill>
                  <a:schemeClr val="accent1"/>
                </a:solidFill>
                <a:latin typeface="Walbaum Display SemiBold" panose="02070703090703020303" pitchFamily="18" charset="0"/>
                <a:ea typeface="Cambria Math" panose="02040503050406030204" pitchFamily="18" charset="0"/>
              </a:rPr>
              <a:t>MACHINE </a:t>
            </a:r>
          </a:p>
          <a:p>
            <a:pPr algn="ctr"/>
            <a:r>
              <a:rPr lang="en-US" sz="4000" b="1" dirty="0">
                <a:solidFill>
                  <a:schemeClr val="accent1"/>
                </a:solidFill>
                <a:latin typeface="Walbaum Display SemiBold" panose="02070703090703020303" pitchFamily="18" charset="0"/>
                <a:ea typeface="Cambria Math" panose="02040503050406030204" pitchFamily="18" charset="0"/>
              </a:rPr>
              <a:t>LEARNING </a:t>
            </a:r>
          </a:p>
          <a:p>
            <a:pPr algn="ctr"/>
            <a:r>
              <a:rPr lang="en-US" sz="4000" b="1" dirty="0">
                <a:solidFill>
                  <a:schemeClr val="accent1"/>
                </a:solidFill>
                <a:latin typeface="Walbaum Display SemiBold" panose="02070703090703020303" pitchFamily="18" charset="0"/>
                <a:ea typeface="Cambria Math" panose="02040503050406030204" pitchFamily="18" charset="0"/>
              </a:rPr>
              <a:t>ALGORITHMS</a:t>
            </a:r>
          </a:p>
        </p:txBody>
      </p:sp>
      <p:pic>
        <p:nvPicPr>
          <p:cNvPr id="6" name="Picture 5" descr="Cable-stayed bridge">
            <a:extLst>
              <a:ext uri="{FF2B5EF4-FFF2-40B4-BE49-F238E27FC236}">
                <a16:creationId xmlns:a16="http://schemas.microsoft.com/office/drawing/2014/main" id="{FA8604BA-A2E4-0EC8-7CEF-29AF55FD941D}"/>
              </a:ext>
            </a:extLst>
          </p:cNvPr>
          <p:cNvPicPr>
            <a:picLocks noChangeAspect="1"/>
          </p:cNvPicPr>
          <p:nvPr/>
        </p:nvPicPr>
        <p:blipFill>
          <a:blip r:embed="rId2"/>
          <a:stretch>
            <a:fillRect/>
          </a:stretch>
        </p:blipFill>
        <p:spPr>
          <a:xfrm>
            <a:off x="5608320" y="0"/>
            <a:ext cx="6583680" cy="6858000"/>
          </a:xfrm>
          <a:prstGeom prst="rect">
            <a:avLst/>
          </a:prstGeom>
        </p:spPr>
      </p:pic>
    </p:spTree>
    <p:extLst>
      <p:ext uri="{BB962C8B-B14F-4D97-AF65-F5344CB8AC3E}">
        <p14:creationId xmlns:p14="http://schemas.microsoft.com/office/powerpoint/2010/main" val="35149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644D4D-AFC7-53FB-DB8A-52B4E1E693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 name="Rectangle 1">
            <a:extLst>
              <a:ext uri="{FF2B5EF4-FFF2-40B4-BE49-F238E27FC236}">
                <a16:creationId xmlns:a16="http://schemas.microsoft.com/office/drawing/2014/main" id="{2304887D-4F13-1BB7-D9F4-0914D2324B61}"/>
              </a:ext>
            </a:extLst>
          </p:cNvPr>
          <p:cNvSpPr/>
          <p:nvPr/>
        </p:nvSpPr>
        <p:spPr>
          <a:xfrm>
            <a:off x="0" y="497140"/>
            <a:ext cx="6323798"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ML Algorithms</a:t>
            </a:r>
          </a:p>
        </p:txBody>
      </p:sp>
      <p:graphicFrame>
        <p:nvGraphicFramePr>
          <p:cNvPr id="16" name="TextBox 10">
            <a:extLst>
              <a:ext uri="{FF2B5EF4-FFF2-40B4-BE49-F238E27FC236}">
                <a16:creationId xmlns:a16="http://schemas.microsoft.com/office/drawing/2014/main" id="{AB29A5B6-05D0-E2EE-0CDA-8F7DE40B1680}"/>
              </a:ext>
            </a:extLst>
          </p:cNvPr>
          <p:cNvGraphicFramePr/>
          <p:nvPr>
            <p:extLst>
              <p:ext uri="{D42A27DB-BD31-4B8C-83A1-F6EECF244321}">
                <p14:modId xmlns:p14="http://schemas.microsoft.com/office/powerpoint/2010/main" val="740813536"/>
              </p:ext>
            </p:extLst>
          </p:nvPr>
        </p:nvGraphicFramePr>
        <p:xfrm>
          <a:off x="3423920" y="1849120"/>
          <a:ext cx="5806843" cy="4283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563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517342-5B2D-2E10-D026-02254AFB9B78}"/>
              </a:ext>
            </a:extLst>
          </p:cNvPr>
          <p:cNvSpPr>
            <a:spLocks noGrp="1"/>
          </p:cNvSpPr>
          <p:nvPr>
            <p:ph type="sldNum" sz="quarter" idx="12"/>
          </p:nvPr>
        </p:nvSpPr>
        <p:spPr/>
        <p:txBody>
          <a:bodyPr/>
          <a:lstStyle/>
          <a:p>
            <a:fld id="{5EA792F7-1D9E-4C7E-A103-E8EDFDC2691E}" type="slidenum">
              <a:rPr lang="en-US" smtClean="0"/>
              <a:t>24</a:t>
            </a:fld>
            <a:endParaRPr lang="en-US" dirty="0"/>
          </a:p>
        </p:txBody>
      </p:sp>
      <p:graphicFrame>
        <p:nvGraphicFramePr>
          <p:cNvPr id="8" name="Table 7">
            <a:extLst>
              <a:ext uri="{FF2B5EF4-FFF2-40B4-BE49-F238E27FC236}">
                <a16:creationId xmlns:a16="http://schemas.microsoft.com/office/drawing/2014/main" id="{7AC4551A-0232-D81E-CB66-DB9DDBF63931}"/>
              </a:ext>
            </a:extLst>
          </p:cNvPr>
          <p:cNvGraphicFramePr>
            <a:graphicFrameLocks noGrp="1"/>
          </p:cNvGraphicFramePr>
          <p:nvPr>
            <p:extLst>
              <p:ext uri="{D42A27DB-BD31-4B8C-83A1-F6EECF244321}">
                <p14:modId xmlns:p14="http://schemas.microsoft.com/office/powerpoint/2010/main" val="63761437"/>
              </p:ext>
            </p:extLst>
          </p:nvPr>
        </p:nvGraphicFramePr>
        <p:xfrm>
          <a:off x="941433" y="1608669"/>
          <a:ext cx="10412367" cy="4613388"/>
        </p:xfrm>
        <a:graphic>
          <a:graphicData uri="http://schemas.openxmlformats.org/drawingml/2006/table">
            <a:tbl>
              <a:tblPr firstRow="1" bandRow="1">
                <a:tableStyleId>{7DF18680-E054-41AD-8BC1-D1AEF772440D}</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535218">
                <a:tc>
                  <a:txBody>
                    <a:bodyPr/>
                    <a:lstStyle/>
                    <a:p>
                      <a:r>
                        <a:rPr lang="en-US" sz="1600">
                          <a:latin typeface="Tw Cen MT" panose="020B0602020104020603" pitchFamily="34" charset="0"/>
                        </a:rPr>
                        <a:t>Algorithms</a:t>
                      </a:r>
                    </a:p>
                  </a:txBody>
                  <a:tcPr/>
                </a:tc>
                <a:tc>
                  <a:txBody>
                    <a:bodyPr/>
                    <a:lstStyle/>
                    <a:p>
                      <a:r>
                        <a:rPr lang="en-US" sz="1600" dirty="0">
                          <a:latin typeface="Tw Cen MT" panose="020B0602020104020603" pitchFamily="34" charset="0"/>
                        </a:rPr>
                        <a:t>Model-1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txBody>
                  <a:tcPr/>
                </a:tc>
                <a:tc>
                  <a:txBody>
                    <a:bodyPr/>
                    <a:lstStyle/>
                    <a:p>
                      <a:r>
                        <a:rPr lang="en-US" sz="1600" dirty="0">
                          <a:latin typeface="Tw Cen MT" panose="020B0602020104020603" pitchFamily="34" charset="0"/>
                        </a:rPr>
                        <a:t>Model-2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Tw Cen MT" panose="020B0602020104020603" pitchFamily="34" charset="0"/>
                        </a:rPr>
                        <a:t>(R- square)</a:t>
                      </a:r>
                      <a:endParaRPr lang="en-US" sz="1600" dirty="0">
                        <a:latin typeface="Tw Cen MT" panose="020B0602020104020603" pitchFamily="34" charset="0"/>
                      </a:endParaRP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Model-1</a:t>
                      </a:r>
                    </a:p>
                    <a:p>
                      <a:r>
                        <a:rPr lang="en-US" sz="1600" dirty="0">
                          <a:latin typeface="Tw Cen MT" panose="020B0602020104020603" pitchFamily="34" charset="0"/>
                        </a:rPr>
                        <a:t>(MAE)</a:t>
                      </a:r>
                    </a:p>
                    <a:p>
                      <a:endParaRPr lang="en-US" sz="1600" dirty="0">
                        <a:latin typeface="Tw Cen MT" panose="020B0602020104020603" pitchFamily="34" charset="0"/>
                      </a:endParaRPr>
                    </a:p>
                  </a:txBody>
                  <a:tcPr/>
                </a:tc>
                <a:tc>
                  <a:txBody>
                    <a:bodyPr/>
                    <a:lstStyle/>
                    <a:p>
                      <a:r>
                        <a:rPr lang="en-US" sz="1600">
                          <a:latin typeface="Tw Cen MT" panose="020B0602020104020603" pitchFamily="34" charset="0"/>
                        </a:rPr>
                        <a:t>Model-2</a:t>
                      </a:r>
                    </a:p>
                    <a:p>
                      <a:r>
                        <a:rPr lang="en-US" sz="1600">
                          <a:latin typeface="Tw Cen MT" panose="020B0602020104020603" pitchFamily="34" charset="0"/>
                        </a:rPr>
                        <a:t>(MAE)</a:t>
                      </a:r>
                    </a:p>
                  </a:txBody>
                  <a:tcPr/>
                </a:tc>
                <a:tc>
                  <a:txBody>
                    <a:bodyPr/>
                    <a:lstStyle/>
                    <a:p>
                      <a:r>
                        <a:rPr lang="en-US" sz="1600" dirty="0">
                          <a:latin typeface="Tw Cen MT" panose="020B0602020104020603" pitchFamily="34" charset="0"/>
                        </a:rPr>
                        <a:t>Model-3</a:t>
                      </a:r>
                    </a:p>
                    <a:p>
                      <a:r>
                        <a:rPr lang="en-US" sz="1600" dirty="0">
                          <a:latin typeface="Tw Cen MT" panose="020B0602020104020603" pitchFamily="34" charset="0"/>
                        </a:rPr>
                        <a:t>(MAE)</a:t>
                      </a:r>
                    </a:p>
                  </a:txBody>
                  <a:tcPr/>
                </a:tc>
                <a:extLst>
                  <a:ext uri="{0D108BD9-81ED-4DB2-BD59-A6C34878D82A}">
                    <a16:rowId xmlns:a16="http://schemas.microsoft.com/office/drawing/2014/main" val="3397853837"/>
                  </a:ext>
                </a:extLst>
              </a:tr>
              <a:tr h="535218">
                <a:tc>
                  <a:txBody>
                    <a:bodyPr/>
                    <a:lstStyle/>
                    <a:p>
                      <a:r>
                        <a:rPr lang="en-US" sz="1600" b="1">
                          <a:latin typeface="Tw Cen MT" panose="020B0602020104020603" pitchFamily="34" charset="0"/>
                        </a:rPr>
                        <a:t>Linear Regression</a:t>
                      </a:r>
                    </a:p>
                  </a:txBody>
                  <a:tcPr>
                    <a:solidFill>
                      <a:schemeClr val="accent5">
                        <a:lumMod val="60000"/>
                        <a:lumOff val="40000"/>
                      </a:schemeClr>
                    </a:solidFill>
                  </a:tcPr>
                </a:tc>
                <a:tc>
                  <a:txBody>
                    <a:bodyPr/>
                    <a:lstStyle/>
                    <a:p>
                      <a:r>
                        <a:rPr lang="en-US" sz="1600">
                          <a:latin typeface="Tw Cen MT" panose="020B0602020104020603" pitchFamily="34" charset="0"/>
                        </a:rPr>
                        <a:t>0.916</a:t>
                      </a:r>
                    </a:p>
                  </a:txBody>
                  <a:tcPr/>
                </a:tc>
                <a:tc>
                  <a:txBody>
                    <a:bodyPr/>
                    <a:lstStyle/>
                    <a:p>
                      <a:r>
                        <a:rPr lang="en-US" sz="1600">
                          <a:latin typeface="Tw Cen MT" panose="020B0602020104020603" pitchFamily="34" charset="0"/>
                        </a:rPr>
                        <a:t>0.873</a:t>
                      </a:r>
                    </a:p>
                  </a:txBody>
                  <a:tcPr/>
                </a:tc>
                <a:tc>
                  <a:txBody>
                    <a:bodyPr/>
                    <a:lstStyle/>
                    <a:p>
                      <a:r>
                        <a:rPr lang="en-US" sz="1600">
                          <a:latin typeface="Tw Cen MT" panose="020B0602020104020603" pitchFamily="34" charset="0"/>
                        </a:rPr>
                        <a:t>0.919</a:t>
                      </a:r>
                    </a:p>
                  </a:txBody>
                  <a:tcPr/>
                </a:tc>
                <a:tc>
                  <a:txBody>
                    <a:bodyPr/>
                    <a:lstStyle/>
                    <a:p>
                      <a:r>
                        <a:rPr lang="en-US" sz="1600">
                          <a:latin typeface="Tw Cen MT" panose="020B0602020104020603" pitchFamily="34" charset="0"/>
                        </a:rPr>
                        <a:t>6.95</a:t>
                      </a:r>
                    </a:p>
                  </a:txBody>
                  <a:tcPr/>
                </a:tc>
                <a:tc>
                  <a:txBody>
                    <a:bodyPr/>
                    <a:lstStyle/>
                    <a:p>
                      <a:r>
                        <a:rPr lang="en-US" sz="1600">
                          <a:latin typeface="Tw Cen MT" panose="020B0602020104020603" pitchFamily="34" charset="0"/>
                        </a:rPr>
                        <a:t>8.40</a:t>
                      </a:r>
                    </a:p>
                  </a:txBody>
                  <a:tcPr/>
                </a:tc>
                <a:tc>
                  <a:txBody>
                    <a:bodyPr/>
                    <a:lstStyle/>
                    <a:p>
                      <a:r>
                        <a:rPr lang="en-US" sz="1600">
                          <a:latin typeface="Tw Cen MT" panose="020B0602020104020603" pitchFamily="34" charset="0"/>
                        </a:rPr>
                        <a:t>6.86</a:t>
                      </a:r>
                    </a:p>
                  </a:txBody>
                  <a:tcPr/>
                </a:tc>
                <a:extLst>
                  <a:ext uri="{0D108BD9-81ED-4DB2-BD59-A6C34878D82A}">
                    <a16:rowId xmlns:a16="http://schemas.microsoft.com/office/drawing/2014/main" val="1149560534"/>
                  </a:ext>
                </a:extLst>
              </a:tr>
              <a:tr h="535218">
                <a:tc>
                  <a:txBody>
                    <a:bodyPr/>
                    <a:lstStyle/>
                    <a:p>
                      <a:r>
                        <a:rPr lang="en-US" sz="1600" b="1">
                          <a:latin typeface="Tw Cen MT" panose="020B0602020104020603" pitchFamily="34" charset="0"/>
                        </a:rPr>
                        <a:t>KNN</a:t>
                      </a:r>
                    </a:p>
                  </a:txBody>
                  <a:tcPr>
                    <a:solidFill>
                      <a:schemeClr val="accent5">
                        <a:lumMod val="60000"/>
                        <a:lumOff val="40000"/>
                      </a:schemeClr>
                    </a:solidFill>
                  </a:tcPr>
                </a:tc>
                <a:tc>
                  <a:txBody>
                    <a:bodyPr/>
                    <a:lstStyle/>
                    <a:p>
                      <a:r>
                        <a:rPr lang="en-US" sz="1600">
                          <a:latin typeface="Tw Cen MT" panose="020B0602020104020603" pitchFamily="34" charset="0"/>
                        </a:rPr>
                        <a:t>0.987</a:t>
                      </a:r>
                    </a:p>
                  </a:txBody>
                  <a:tcPr/>
                </a:tc>
                <a:tc>
                  <a:txBody>
                    <a:bodyPr/>
                    <a:lstStyle/>
                    <a:p>
                      <a:r>
                        <a:rPr lang="en-US" sz="1600">
                          <a:latin typeface="Tw Cen MT" panose="020B0602020104020603" pitchFamily="34" charset="0"/>
                        </a:rPr>
                        <a:t>0.988</a:t>
                      </a:r>
                    </a:p>
                  </a:txBody>
                  <a:tcPr/>
                </a:tc>
                <a:tc>
                  <a:txBody>
                    <a:bodyPr/>
                    <a:lstStyle/>
                    <a:p>
                      <a:r>
                        <a:rPr lang="en-US" sz="1600">
                          <a:latin typeface="Tw Cen MT" panose="020B0602020104020603" pitchFamily="34" charset="0"/>
                        </a:rPr>
                        <a:t>0.998</a:t>
                      </a:r>
                    </a:p>
                  </a:txBody>
                  <a:tcPr/>
                </a:tc>
                <a:tc>
                  <a:txBody>
                    <a:bodyPr/>
                    <a:lstStyle/>
                    <a:p>
                      <a:r>
                        <a:rPr lang="en-US" sz="1600" dirty="0">
                          <a:latin typeface="Tw Cen MT" panose="020B0602020104020603" pitchFamily="34" charset="0"/>
                        </a:rPr>
                        <a:t>1.54</a:t>
                      </a:r>
                    </a:p>
                  </a:txBody>
                  <a:tcPr/>
                </a:tc>
                <a:tc>
                  <a:txBody>
                    <a:bodyPr/>
                    <a:lstStyle/>
                    <a:p>
                      <a:r>
                        <a:rPr lang="en-US" sz="1600">
                          <a:latin typeface="Tw Cen MT" panose="020B0602020104020603" pitchFamily="34" charset="0"/>
                        </a:rPr>
                        <a:t>1.46</a:t>
                      </a:r>
                    </a:p>
                  </a:txBody>
                  <a:tcPr/>
                </a:tc>
                <a:tc>
                  <a:txBody>
                    <a:bodyPr/>
                    <a:lstStyle/>
                    <a:p>
                      <a:r>
                        <a:rPr lang="en-US" sz="1600">
                          <a:latin typeface="Tw Cen MT" panose="020B0602020104020603" pitchFamily="34" charset="0"/>
                        </a:rPr>
                        <a:t>0.64</a:t>
                      </a:r>
                    </a:p>
                  </a:txBody>
                  <a:tcPr/>
                </a:tc>
                <a:extLst>
                  <a:ext uri="{0D108BD9-81ED-4DB2-BD59-A6C34878D82A}">
                    <a16:rowId xmlns:a16="http://schemas.microsoft.com/office/drawing/2014/main" val="2577023182"/>
                  </a:ext>
                </a:extLst>
              </a:tr>
              <a:tr h="535218">
                <a:tc>
                  <a:txBody>
                    <a:bodyPr/>
                    <a:lstStyle/>
                    <a:p>
                      <a:r>
                        <a:rPr lang="en-US" sz="1600" b="1">
                          <a:latin typeface="Tw Cen MT" panose="020B0602020104020603" pitchFamily="34" charset="0"/>
                        </a:rPr>
                        <a:t>Decision Tree</a:t>
                      </a:r>
                    </a:p>
                  </a:txBody>
                  <a:tcPr>
                    <a:solidFill>
                      <a:schemeClr val="accent5">
                        <a:lumMod val="60000"/>
                        <a:lumOff val="40000"/>
                      </a:schemeClr>
                    </a:solidFill>
                  </a:tcPr>
                </a:tc>
                <a:tc>
                  <a:txBody>
                    <a:bodyPr/>
                    <a:lstStyle/>
                    <a:p>
                      <a:r>
                        <a:rPr lang="en-US" sz="1600">
                          <a:latin typeface="Tw Cen MT" panose="020B0602020104020603" pitchFamily="34" charset="0"/>
                        </a:rPr>
                        <a:t>0.894</a:t>
                      </a:r>
                    </a:p>
                  </a:txBody>
                  <a:tcPr/>
                </a:tc>
                <a:tc>
                  <a:txBody>
                    <a:bodyPr/>
                    <a:lstStyle/>
                    <a:p>
                      <a:r>
                        <a:rPr lang="en-US" sz="1600">
                          <a:latin typeface="Tw Cen MT" panose="020B0602020104020603" pitchFamily="34" charset="0"/>
                        </a:rPr>
                        <a:t>0.894</a:t>
                      </a:r>
                    </a:p>
                  </a:txBody>
                  <a:tcPr/>
                </a:tc>
                <a:tc>
                  <a:txBody>
                    <a:bodyPr/>
                    <a:lstStyle/>
                    <a:p>
                      <a:r>
                        <a:rPr lang="en-US" sz="1600">
                          <a:latin typeface="Tw Cen MT" panose="020B0602020104020603" pitchFamily="34" charset="0"/>
                        </a:rPr>
                        <a:t>0.895</a:t>
                      </a:r>
                    </a:p>
                  </a:txBody>
                  <a:tcPr/>
                </a:tc>
                <a:tc>
                  <a:txBody>
                    <a:bodyPr/>
                    <a:lstStyle/>
                    <a:p>
                      <a:r>
                        <a:rPr lang="en-US" sz="1600">
                          <a:latin typeface="Tw Cen MT" panose="020B0602020104020603" pitchFamily="34" charset="0"/>
                        </a:rPr>
                        <a:t>5.88</a:t>
                      </a:r>
                    </a:p>
                  </a:txBody>
                  <a:tcPr/>
                </a:tc>
                <a:tc>
                  <a:txBody>
                    <a:bodyPr/>
                    <a:lstStyle/>
                    <a:p>
                      <a:r>
                        <a:rPr lang="en-US" sz="1600">
                          <a:latin typeface="Tw Cen MT" panose="020B0602020104020603" pitchFamily="34" charset="0"/>
                        </a:rPr>
                        <a:t>5.86</a:t>
                      </a:r>
                    </a:p>
                  </a:txBody>
                  <a:tcPr/>
                </a:tc>
                <a:tc>
                  <a:txBody>
                    <a:bodyPr/>
                    <a:lstStyle/>
                    <a:p>
                      <a:r>
                        <a:rPr lang="en-US" sz="1600">
                          <a:latin typeface="Tw Cen MT" panose="020B0602020104020603" pitchFamily="34" charset="0"/>
                        </a:rPr>
                        <a:t>5.94</a:t>
                      </a:r>
                    </a:p>
                  </a:txBody>
                  <a:tcPr/>
                </a:tc>
                <a:extLst>
                  <a:ext uri="{0D108BD9-81ED-4DB2-BD59-A6C34878D82A}">
                    <a16:rowId xmlns:a16="http://schemas.microsoft.com/office/drawing/2014/main" val="3750674396"/>
                  </a:ext>
                </a:extLst>
              </a:tr>
              <a:tr h="535218">
                <a:tc>
                  <a:txBody>
                    <a:bodyPr/>
                    <a:lstStyle/>
                    <a:p>
                      <a:r>
                        <a:rPr lang="en-US" sz="1600" b="1" dirty="0">
                          <a:solidFill>
                            <a:schemeClr val="bg1"/>
                          </a:solidFill>
                          <a:latin typeface="Tw Cen MT" panose="020B0602020104020603" pitchFamily="34" charset="0"/>
                        </a:rPr>
                        <a:t>Random Forest</a:t>
                      </a:r>
                    </a:p>
                  </a:txBody>
                  <a:tcPr>
                    <a:solidFill>
                      <a:schemeClr val="accent5">
                        <a:lumMod val="60000"/>
                        <a:lumOff val="40000"/>
                      </a:schemeClr>
                    </a:solidFill>
                  </a:tcPr>
                </a:tc>
                <a:tc>
                  <a:txBody>
                    <a:bodyPr/>
                    <a:lstStyle/>
                    <a:p>
                      <a:r>
                        <a:rPr lang="en-US" sz="1600">
                          <a:latin typeface="Tw Cen MT" panose="020B0602020104020603" pitchFamily="34" charset="0"/>
                        </a:rPr>
                        <a:t>0.999</a:t>
                      </a:r>
                    </a:p>
                  </a:txBody>
                  <a:tcPr/>
                </a:tc>
                <a:tc>
                  <a:txBody>
                    <a:bodyPr/>
                    <a:lstStyle/>
                    <a:p>
                      <a:r>
                        <a:rPr lang="en-US" sz="1600" dirty="0">
                          <a:solidFill>
                            <a:schemeClr val="bg1"/>
                          </a:solidFill>
                          <a:latin typeface="Tw Cen MT" panose="020B0602020104020603" pitchFamily="34" charset="0"/>
                        </a:rPr>
                        <a:t>0.999</a:t>
                      </a:r>
                    </a:p>
                  </a:txBody>
                  <a:tcPr>
                    <a:solidFill>
                      <a:schemeClr val="accent1"/>
                    </a:solidFill>
                  </a:tcPr>
                </a:tc>
                <a:tc>
                  <a:txBody>
                    <a:bodyPr/>
                    <a:lstStyle/>
                    <a:p>
                      <a:r>
                        <a:rPr lang="en-US" sz="1600">
                          <a:latin typeface="Tw Cen MT" panose="020B0602020104020603" pitchFamily="34" charset="0"/>
                        </a:rPr>
                        <a:t>0.999</a:t>
                      </a:r>
                    </a:p>
                  </a:txBody>
                  <a:tcPr/>
                </a:tc>
                <a:tc>
                  <a:txBody>
                    <a:bodyPr/>
                    <a:lstStyle/>
                    <a:p>
                      <a:r>
                        <a:rPr lang="en-US" sz="1600">
                          <a:latin typeface="Tw Cen MT" panose="020B0602020104020603" pitchFamily="34" charset="0"/>
                        </a:rPr>
                        <a:t>0.20</a:t>
                      </a:r>
                    </a:p>
                  </a:txBody>
                  <a:tcPr/>
                </a:tc>
                <a:tc>
                  <a:txBody>
                    <a:bodyPr/>
                    <a:lstStyle/>
                    <a:p>
                      <a:r>
                        <a:rPr lang="en-US" sz="1600" dirty="0">
                          <a:solidFill>
                            <a:schemeClr val="bg1"/>
                          </a:solidFill>
                          <a:latin typeface="Tw Cen MT" panose="020B0602020104020603" pitchFamily="34" charset="0"/>
                        </a:rPr>
                        <a:t>0.19</a:t>
                      </a:r>
                    </a:p>
                  </a:txBody>
                  <a:tcPr>
                    <a:solidFill>
                      <a:schemeClr val="accent1"/>
                    </a:solidFill>
                  </a:tcPr>
                </a:tc>
                <a:tc>
                  <a:txBody>
                    <a:bodyPr/>
                    <a:lstStyle/>
                    <a:p>
                      <a:r>
                        <a:rPr lang="en-US" sz="1600">
                          <a:latin typeface="Tw Cen MT" panose="020B0602020104020603" pitchFamily="34" charset="0"/>
                        </a:rPr>
                        <a:t>0.39</a:t>
                      </a:r>
                    </a:p>
                  </a:txBody>
                  <a:tcPr/>
                </a:tc>
                <a:extLst>
                  <a:ext uri="{0D108BD9-81ED-4DB2-BD59-A6C34878D82A}">
                    <a16:rowId xmlns:a16="http://schemas.microsoft.com/office/drawing/2014/main" val="343893300"/>
                  </a:ext>
                </a:extLst>
              </a:tr>
              <a:tr h="535218">
                <a:tc>
                  <a:txBody>
                    <a:bodyPr/>
                    <a:lstStyle/>
                    <a:p>
                      <a:r>
                        <a:rPr lang="en-US" sz="1600" b="1">
                          <a:latin typeface="Tw Cen MT" panose="020B0602020104020603" pitchFamily="34" charset="0"/>
                        </a:rPr>
                        <a:t>Bagging</a:t>
                      </a:r>
                    </a:p>
                  </a:txBody>
                  <a:tcPr>
                    <a:solidFill>
                      <a:schemeClr val="accent5">
                        <a:lumMod val="60000"/>
                        <a:lumOff val="40000"/>
                      </a:schemeClr>
                    </a:solidFill>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0.84</a:t>
                      </a:r>
                    </a:p>
                  </a:txBody>
                  <a:tcPr/>
                </a:tc>
                <a:tc>
                  <a:txBody>
                    <a:bodyPr/>
                    <a:lstStyle/>
                    <a:p>
                      <a:r>
                        <a:rPr lang="en-US" sz="1600">
                          <a:latin typeface="Tw Cen MT" panose="020B0602020104020603" pitchFamily="34" charset="0"/>
                        </a:rPr>
                        <a:t>0.64</a:t>
                      </a:r>
                    </a:p>
                  </a:txBody>
                  <a:tcPr/>
                </a:tc>
                <a:tc>
                  <a:txBody>
                    <a:bodyPr/>
                    <a:lstStyle/>
                    <a:p>
                      <a:r>
                        <a:rPr lang="en-US" sz="1600">
                          <a:latin typeface="Tw Cen MT" panose="020B0602020104020603" pitchFamily="34" charset="0"/>
                        </a:rPr>
                        <a:t>0.67</a:t>
                      </a:r>
                    </a:p>
                  </a:txBody>
                  <a:tcPr/>
                </a:tc>
                <a:extLst>
                  <a:ext uri="{0D108BD9-81ED-4DB2-BD59-A6C34878D82A}">
                    <a16:rowId xmlns:a16="http://schemas.microsoft.com/office/drawing/2014/main" val="3864109974"/>
                  </a:ext>
                </a:extLst>
              </a:tr>
              <a:tr h="535218">
                <a:tc>
                  <a:txBody>
                    <a:bodyPr/>
                    <a:lstStyle/>
                    <a:p>
                      <a:r>
                        <a:rPr lang="en-US" sz="1600" b="1">
                          <a:latin typeface="Tw Cen MT" panose="020B0602020104020603" pitchFamily="34" charset="0"/>
                        </a:rPr>
                        <a:t>Boosting</a:t>
                      </a:r>
                    </a:p>
                  </a:txBody>
                  <a:tcPr>
                    <a:solidFill>
                      <a:schemeClr val="accent5">
                        <a:lumMod val="60000"/>
                        <a:lumOff val="40000"/>
                      </a:schemeClr>
                    </a:solidFill>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1.21</a:t>
                      </a:r>
                    </a:p>
                  </a:txBody>
                  <a:tcPr/>
                </a:tc>
                <a:tc>
                  <a:txBody>
                    <a:bodyPr/>
                    <a:lstStyle/>
                    <a:p>
                      <a:r>
                        <a:rPr lang="en-US" sz="1600">
                          <a:latin typeface="Tw Cen MT" panose="020B0602020104020603" pitchFamily="34" charset="0"/>
                        </a:rPr>
                        <a:t>1.22</a:t>
                      </a:r>
                    </a:p>
                  </a:txBody>
                  <a:tcPr/>
                </a:tc>
                <a:tc>
                  <a:txBody>
                    <a:bodyPr/>
                    <a:lstStyle/>
                    <a:p>
                      <a:r>
                        <a:rPr lang="en-US" sz="1600">
                          <a:latin typeface="Tw Cen MT" panose="020B0602020104020603" pitchFamily="34" charset="0"/>
                        </a:rPr>
                        <a:t>1.22</a:t>
                      </a:r>
                    </a:p>
                  </a:txBody>
                  <a:tcPr/>
                </a:tc>
                <a:extLst>
                  <a:ext uri="{0D108BD9-81ED-4DB2-BD59-A6C34878D82A}">
                    <a16:rowId xmlns:a16="http://schemas.microsoft.com/office/drawing/2014/main" val="694170453"/>
                  </a:ext>
                </a:extLst>
              </a:tr>
              <a:tr h="535218">
                <a:tc>
                  <a:txBody>
                    <a:bodyPr/>
                    <a:lstStyle/>
                    <a:p>
                      <a:r>
                        <a:rPr lang="en-US" sz="1600" b="1" dirty="0">
                          <a:latin typeface="Tw Cen MT" panose="020B0602020104020603" pitchFamily="34" charset="0"/>
                        </a:rPr>
                        <a:t>SVM</a:t>
                      </a:r>
                    </a:p>
                  </a:txBody>
                  <a:tcPr>
                    <a:solidFill>
                      <a:schemeClr val="accent5">
                        <a:lumMod val="60000"/>
                        <a:lumOff val="40000"/>
                      </a:schemeClr>
                    </a:solidFill>
                  </a:tcPr>
                </a:tc>
                <a:tc gridSpan="3">
                  <a:txBody>
                    <a:bodyPr/>
                    <a:lstStyle/>
                    <a:p>
                      <a:r>
                        <a:rPr lang="en-US" sz="1600">
                          <a:latin typeface="Tw Cen MT" panose="020B0602020104020603" pitchFamily="34" charset="0"/>
                        </a:rPr>
                        <a:t>                              0.907</a:t>
                      </a:r>
                    </a:p>
                  </a:txBody>
                  <a:tcPr/>
                </a:tc>
                <a:tc hMerge="1">
                  <a:txBody>
                    <a:bodyPr/>
                    <a:lstStyle/>
                    <a:p>
                      <a:endParaRPr lang="en-US"/>
                    </a:p>
                  </a:txBody>
                  <a:tcPr/>
                </a:tc>
                <a:tc hMerge="1">
                  <a:txBody>
                    <a:bodyPr/>
                    <a:lstStyle/>
                    <a:p>
                      <a:endParaRPr lang="en-US"/>
                    </a:p>
                  </a:txBody>
                  <a:tcPr/>
                </a:tc>
                <a:tc gridSpan="3">
                  <a:txBody>
                    <a:bodyPr/>
                    <a:lstStyle/>
                    <a:p>
                      <a:r>
                        <a:rPr lang="en-US" sz="1600" dirty="0">
                          <a:latin typeface="Tw Cen MT" panose="020B0602020104020603" pitchFamily="34" charset="0"/>
                        </a:rPr>
                        <a:t>                                    0.196</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10" name="TextBox 9">
            <a:extLst>
              <a:ext uri="{FF2B5EF4-FFF2-40B4-BE49-F238E27FC236}">
                <a16:creationId xmlns:a16="http://schemas.microsoft.com/office/drawing/2014/main" id="{EE81E3CC-85CC-B931-E032-80F26C97220C}"/>
              </a:ext>
            </a:extLst>
          </p:cNvPr>
          <p:cNvSpPr txBox="1"/>
          <p:nvPr/>
        </p:nvSpPr>
        <p:spPr>
          <a:xfrm>
            <a:off x="931274" y="6125517"/>
            <a:ext cx="10112646" cy="707886"/>
          </a:xfrm>
          <a:prstGeom prst="rect">
            <a:avLst/>
          </a:prstGeom>
          <a:noFill/>
        </p:spPr>
        <p:txBody>
          <a:bodyPr wrap="square">
            <a:spAutoFit/>
          </a:bodyPr>
          <a:lstStyle/>
          <a:p>
            <a:endParaRPr lang="en-US" sz="1200" i="1" dirty="0">
              <a:solidFill>
                <a:srgbClr val="0070C0"/>
              </a:solidFill>
              <a:latin typeface="Tw Cen MT" panose="020B0602020104020603" pitchFamily="34" charset="0"/>
            </a:endParaRPr>
          </a:p>
          <a:p>
            <a:r>
              <a:rPr lang="en-US" sz="1400" b="1" i="1" dirty="0">
                <a:solidFill>
                  <a:srgbClr val="0070C0"/>
                </a:solidFill>
                <a:latin typeface="Tw Cen MT" panose="020B0602020104020603" pitchFamily="34" charset="0"/>
              </a:rPr>
              <a:t>Model 1: </a:t>
            </a:r>
            <a:r>
              <a:rPr lang="en-US" sz="1400" i="1" dirty="0">
                <a:solidFill>
                  <a:srgbClr val="0070C0"/>
                </a:solidFill>
                <a:latin typeface="Tw Cen MT" panose="020B0602020104020603" pitchFamily="34" charset="0"/>
              </a:rPr>
              <a:t>With all features |  </a:t>
            </a:r>
            <a:r>
              <a:rPr lang="en-US" sz="1400" b="1" i="1" dirty="0">
                <a:solidFill>
                  <a:srgbClr val="0070C0"/>
                </a:solidFill>
                <a:latin typeface="Tw Cen MT" panose="020B0602020104020603" pitchFamily="34" charset="0"/>
              </a:rPr>
              <a:t>Model 2: </a:t>
            </a:r>
            <a:r>
              <a:rPr lang="en-US" sz="1400" i="1" dirty="0">
                <a:solidFill>
                  <a:srgbClr val="0070C0"/>
                </a:solidFill>
                <a:latin typeface="Tw Cen MT" panose="020B0602020104020603" pitchFamily="34" charset="0"/>
              </a:rPr>
              <a:t>After removing multi-collinear variables  |  </a:t>
            </a:r>
            <a:r>
              <a:rPr lang="en-US" sz="1400" b="1" i="1" dirty="0">
                <a:solidFill>
                  <a:srgbClr val="0070C0"/>
                </a:solidFill>
                <a:latin typeface="Tw Cen MT" panose="020B0602020104020603" pitchFamily="34" charset="0"/>
              </a:rPr>
              <a:t>Model 3: </a:t>
            </a:r>
            <a:r>
              <a:rPr lang="en-US" sz="1400" i="1" dirty="0">
                <a:solidFill>
                  <a:srgbClr val="0070C0"/>
                </a:solidFill>
                <a:latin typeface="Tw Cen MT" panose="020B0602020104020603" pitchFamily="34" charset="0"/>
              </a:rPr>
              <a:t>After removing insignificant variables from all the features</a:t>
            </a:r>
          </a:p>
        </p:txBody>
      </p:sp>
      <p:sp>
        <p:nvSpPr>
          <p:cNvPr id="2" name="Rectangle 1">
            <a:extLst>
              <a:ext uri="{FF2B5EF4-FFF2-40B4-BE49-F238E27FC236}">
                <a16:creationId xmlns:a16="http://schemas.microsoft.com/office/drawing/2014/main" id="{F33E783A-6CAD-7E7E-098A-96337280A31E}"/>
              </a:ext>
            </a:extLst>
          </p:cNvPr>
          <p:cNvSpPr/>
          <p:nvPr/>
        </p:nvSpPr>
        <p:spPr>
          <a:xfrm>
            <a:off x="0" y="477890"/>
            <a:ext cx="609600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80:20 Train-Test Split </a:t>
            </a:r>
          </a:p>
        </p:txBody>
      </p:sp>
    </p:spTree>
    <p:extLst>
      <p:ext uri="{BB962C8B-B14F-4D97-AF65-F5344CB8AC3E}">
        <p14:creationId xmlns:p14="http://schemas.microsoft.com/office/powerpoint/2010/main" val="102220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517342-5B2D-2E10-D026-02254AFB9B78}"/>
              </a:ext>
            </a:extLst>
          </p:cNvPr>
          <p:cNvSpPr>
            <a:spLocks noGrp="1"/>
          </p:cNvSpPr>
          <p:nvPr>
            <p:ph type="sldNum" sz="quarter" idx="12"/>
          </p:nvPr>
        </p:nvSpPr>
        <p:spPr/>
        <p:txBody>
          <a:bodyPr/>
          <a:lstStyle/>
          <a:p>
            <a:fld id="{5EA792F7-1D9E-4C7E-A103-E8EDFDC2691E}" type="slidenum">
              <a:rPr lang="en-US" smtClean="0"/>
              <a:t>25</a:t>
            </a:fld>
            <a:endParaRPr lang="en-US" dirty="0"/>
          </a:p>
        </p:txBody>
      </p:sp>
      <p:graphicFrame>
        <p:nvGraphicFramePr>
          <p:cNvPr id="8" name="Table 7">
            <a:extLst>
              <a:ext uri="{FF2B5EF4-FFF2-40B4-BE49-F238E27FC236}">
                <a16:creationId xmlns:a16="http://schemas.microsoft.com/office/drawing/2014/main" id="{7AC4551A-0232-D81E-CB66-DB9DDBF63931}"/>
              </a:ext>
            </a:extLst>
          </p:cNvPr>
          <p:cNvGraphicFramePr>
            <a:graphicFrameLocks noGrp="1"/>
          </p:cNvGraphicFramePr>
          <p:nvPr>
            <p:extLst>
              <p:ext uri="{D42A27DB-BD31-4B8C-83A1-F6EECF244321}">
                <p14:modId xmlns:p14="http://schemas.microsoft.com/office/powerpoint/2010/main" val="1850889961"/>
              </p:ext>
            </p:extLst>
          </p:nvPr>
        </p:nvGraphicFramePr>
        <p:xfrm>
          <a:off x="941433" y="1608669"/>
          <a:ext cx="10412367" cy="4613388"/>
        </p:xfrm>
        <a:graphic>
          <a:graphicData uri="http://schemas.openxmlformats.org/drawingml/2006/table">
            <a:tbl>
              <a:tblPr firstRow="1" bandRow="1">
                <a:tableStyleId>{7DF18680-E054-41AD-8BC1-D1AEF772440D}</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535218">
                <a:tc>
                  <a:txBody>
                    <a:bodyPr/>
                    <a:lstStyle/>
                    <a:p>
                      <a:r>
                        <a:rPr lang="en-US" sz="1600">
                          <a:latin typeface="Tw Cen MT" panose="020B0602020104020603" pitchFamily="34" charset="0"/>
                        </a:rPr>
                        <a:t>Algorithms</a:t>
                      </a:r>
                    </a:p>
                  </a:txBody>
                  <a:tcPr/>
                </a:tc>
                <a:tc>
                  <a:txBody>
                    <a:bodyPr/>
                    <a:lstStyle/>
                    <a:p>
                      <a:r>
                        <a:rPr lang="en-US" sz="1600" dirty="0">
                          <a:latin typeface="Tw Cen MT" panose="020B0602020104020603" pitchFamily="34" charset="0"/>
                        </a:rPr>
                        <a:t>Model-1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txBody>
                  <a:tcPr/>
                </a:tc>
                <a:tc>
                  <a:txBody>
                    <a:bodyPr/>
                    <a:lstStyle/>
                    <a:p>
                      <a:r>
                        <a:rPr lang="en-US" sz="1600" dirty="0">
                          <a:latin typeface="Tw Cen MT" panose="020B0602020104020603" pitchFamily="34" charset="0"/>
                        </a:rPr>
                        <a:t>Model-2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Model-1</a:t>
                      </a:r>
                    </a:p>
                    <a:p>
                      <a:r>
                        <a:rPr lang="en-US" sz="1600" dirty="0">
                          <a:latin typeface="Tw Cen MT" panose="020B0602020104020603" pitchFamily="34" charset="0"/>
                        </a:rPr>
                        <a:t>(MAE)</a:t>
                      </a:r>
                    </a:p>
                    <a:p>
                      <a:endParaRPr lang="en-US" sz="1600" dirty="0">
                        <a:latin typeface="Tw Cen MT" panose="020B0602020104020603" pitchFamily="34" charset="0"/>
                      </a:endParaRPr>
                    </a:p>
                  </a:txBody>
                  <a:tcPr/>
                </a:tc>
                <a:tc>
                  <a:txBody>
                    <a:bodyPr/>
                    <a:lstStyle/>
                    <a:p>
                      <a:r>
                        <a:rPr lang="en-US" sz="1600">
                          <a:latin typeface="Tw Cen MT" panose="020B0602020104020603" pitchFamily="34" charset="0"/>
                        </a:rPr>
                        <a:t>Model-2</a:t>
                      </a:r>
                    </a:p>
                    <a:p>
                      <a:r>
                        <a:rPr lang="en-US" sz="1600">
                          <a:latin typeface="Tw Cen MT" panose="020B0602020104020603" pitchFamily="34" charset="0"/>
                        </a:rPr>
                        <a:t>(MAE)</a:t>
                      </a:r>
                    </a:p>
                  </a:txBody>
                  <a:tcPr/>
                </a:tc>
                <a:tc>
                  <a:txBody>
                    <a:bodyPr/>
                    <a:lstStyle/>
                    <a:p>
                      <a:r>
                        <a:rPr lang="en-US" sz="1600" dirty="0">
                          <a:latin typeface="Tw Cen MT" panose="020B0602020104020603" pitchFamily="34" charset="0"/>
                        </a:rPr>
                        <a:t>Model-3</a:t>
                      </a:r>
                    </a:p>
                    <a:p>
                      <a:r>
                        <a:rPr lang="en-US" sz="1600" dirty="0">
                          <a:latin typeface="Tw Cen MT" panose="020B0602020104020603" pitchFamily="34" charset="0"/>
                        </a:rPr>
                        <a:t>(MAE)</a:t>
                      </a:r>
                    </a:p>
                  </a:txBody>
                  <a:tcPr/>
                </a:tc>
                <a:extLst>
                  <a:ext uri="{0D108BD9-81ED-4DB2-BD59-A6C34878D82A}">
                    <a16:rowId xmlns:a16="http://schemas.microsoft.com/office/drawing/2014/main" val="3397853837"/>
                  </a:ext>
                </a:extLst>
              </a:tr>
              <a:tr h="535218">
                <a:tc>
                  <a:txBody>
                    <a:bodyPr/>
                    <a:lstStyle/>
                    <a:p>
                      <a:r>
                        <a:rPr lang="en-US" sz="1600" b="1">
                          <a:latin typeface="Tw Cen MT" panose="020B0602020104020603" pitchFamily="34" charset="0"/>
                        </a:rPr>
                        <a:t>Linear Regression</a:t>
                      </a:r>
                    </a:p>
                  </a:txBody>
                  <a:tcPr>
                    <a:solidFill>
                      <a:schemeClr val="accent5">
                        <a:lumMod val="60000"/>
                        <a:lumOff val="40000"/>
                      </a:schemeClr>
                    </a:solidFill>
                  </a:tcPr>
                </a:tc>
                <a:tc>
                  <a:txBody>
                    <a:bodyPr/>
                    <a:lstStyle/>
                    <a:p>
                      <a:r>
                        <a:rPr lang="en-US" sz="1600" dirty="0">
                          <a:latin typeface="Tw Cen MT" panose="020B0602020104020603" pitchFamily="34" charset="0"/>
                        </a:rPr>
                        <a:t>0.917</a:t>
                      </a:r>
                    </a:p>
                  </a:txBody>
                  <a:tcPr/>
                </a:tc>
                <a:tc>
                  <a:txBody>
                    <a:bodyPr/>
                    <a:lstStyle/>
                    <a:p>
                      <a:r>
                        <a:rPr lang="en-US" sz="1600" dirty="0">
                          <a:latin typeface="Tw Cen MT" panose="020B0602020104020603" pitchFamily="34" charset="0"/>
                        </a:rPr>
                        <a:t>0.870</a:t>
                      </a:r>
                    </a:p>
                  </a:txBody>
                  <a:tcPr/>
                </a:tc>
                <a:tc>
                  <a:txBody>
                    <a:bodyPr/>
                    <a:lstStyle/>
                    <a:p>
                      <a:r>
                        <a:rPr lang="en-US" sz="1600" dirty="0">
                          <a:latin typeface="Tw Cen MT" panose="020B0602020104020603" pitchFamily="34" charset="0"/>
                        </a:rPr>
                        <a:t>0.915</a:t>
                      </a:r>
                    </a:p>
                  </a:txBody>
                  <a:tcPr/>
                </a:tc>
                <a:tc>
                  <a:txBody>
                    <a:bodyPr/>
                    <a:lstStyle/>
                    <a:p>
                      <a:r>
                        <a:rPr lang="en-US" sz="1600">
                          <a:latin typeface="Tw Cen MT" panose="020B0602020104020603" pitchFamily="34" charset="0"/>
                        </a:rPr>
                        <a:t>6.83</a:t>
                      </a:r>
                    </a:p>
                  </a:txBody>
                  <a:tcPr/>
                </a:tc>
                <a:tc>
                  <a:txBody>
                    <a:bodyPr/>
                    <a:lstStyle/>
                    <a:p>
                      <a:r>
                        <a:rPr lang="en-US" sz="1600" dirty="0">
                          <a:latin typeface="Tw Cen MT" panose="020B0602020104020603" pitchFamily="34" charset="0"/>
                        </a:rPr>
                        <a:t>8.36</a:t>
                      </a:r>
                    </a:p>
                  </a:txBody>
                  <a:tcPr/>
                </a:tc>
                <a:tc>
                  <a:txBody>
                    <a:bodyPr/>
                    <a:lstStyle/>
                    <a:p>
                      <a:r>
                        <a:rPr lang="en-US" sz="1600" dirty="0">
                          <a:latin typeface="Tw Cen MT" panose="020B0602020104020603" pitchFamily="34" charset="0"/>
                        </a:rPr>
                        <a:t>6.97</a:t>
                      </a:r>
                    </a:p>
                  </a:txBody>
                  <a:tcPr/>
                </a:tc>
                <a:extLst>
                  <a:ext uri="{0D108BD9-81ED-4DB2-BD59-A6C34878D82A}">
                    <a16:rowId xmlns:a16="http://schemas.microsoft.com/office/drawing/2014/main" val="1149560534"/>
                  </a:ext>
                </a:extLst>
              </a:tr>
              <a:tr h="535218">
                <a:tc>
                  <a:txBody>
                    <a:bodyPr/>
                    <a:lstStyle/>
                    <a:p>
                      <a:r>
                        <a:rPr lang="en-US" sz="1600" b="1">
                          <a:latin typeface="Tw Cen MT" panose="020B0602020104020603" pitchFamily="34" charset="0"/>
                        </a:rPr>
                        <a:t>KNN</a:t>
                      </a:r>
                    </a:p>
                  </a:txBody>
                  <a:tcPr>
                    <a:solidFill>
                      <a:schemeClr val="accent5">
                        <a:lumMod val="60000"/>
                        <a:lumOff val="40000"/>
                      </a:schemeClr>
                    </a:solidFill>
                  </a:tcPr>
                </a:tc>
                <a:tc>
                  <a:txBody>
                    <a:bodyPr/>
                    <a:lstStyle/>
                    <a:p>
                      <a:r>
                        <a:rPr lang="en-US" sz="1600">
                          <a:latin typeface="Tw Cen MT" panose="020B0602020104020603" pitchFamily="34" charset="0"/>
                        </a:rPr>
                        <a:t>0.984</a:t>
                      </a:r>
                    </a:p>
                  </a:txBody>
                  <a:tcPr/>
                </a:tc>
                <a:tc>
                  <a:txBody>
                    <a:bodyPr/>
                    <a:lstStyle/>
                    <a:p>
                      <a:r>
                        <a:rPr lang="en-US" sz="1600">
                          <a:latin typeface="Tw Cen MT" panose="020B0602020104020603" pitchFamily="34" charset="0"/>
                        </a:rPr>
                        <a:t>0.984</a:t>
                      </a:r>
                    </a:p>
                  </a:txBody>
                  <a:tcPr/>
                </a:tc>
                <a:tc>
                  <a:txBody>
                    <a:bodyPr/>
                    <a:lstStyle/>
                    <a:p>
                      <a:r>
                        <a:rPr lang="en-US" sz="1600" dirty="0">
                          <a:latin typeface="Tw Cen MT" panose="020B0602020104020603" pitchFamily="34" charset="0"/>
                        </a:rPr>
                        <a:t>0.997</a:t>
                      </a:r>
                    </a:p>
                  </a:txBody>
                  <a:tcPr/>
                </a:tc>
                <a:tc>
                  <a:txBody>
                    <a:bodyPr/>
                    <a:lstStyle/>
                    <a:p>
                      <a:r>
                        <a:rPr lang="en-US" sz="1600">
                          <a:latin typeface="Tw Cen MT" panose="020B0602020104020603" pitchFamily="34" charset="0"/>
                        </a:rPr>
                        <a:t>1.75</a:t>
                      </a:r>
                    </a:p>
                  </a:txBody>
                  <a:tcPr/>
                </a:tc>
                <a:tc>
                  <a:txBody>
                    <a:bodyPr/>
                    <a:lstStyle/>
                    <a:p>
                      <a:r>
                        <a:rPr lang="en-US" sz="1600">
                          <a:latin typeface="Tw Cen MT" panose="020B0602020104020603" pitchFamily="34" charset="0"/>
                        </a:rPr>
                        <a:t>1.76</a:t>
                      </a:r>
                    </a:p>
                  </a:txBody>
                  <a:tcPr/>
                </a:tc>
                <a:tc>
                  <a:txBody>
                    <a:bodyPr/>
                    <a:lstStyle/>
                    <a:p>
                      <a:r>
                        <a:rPr lang="en-US" sz="1600" dirty="0">
                          <a:latin typeface="Tw Cen MT" panose="020B0602020104020603" pitchFamily="34" charset="0"/>
                        </a:rPr>
                        <a:t>0.66</a:t>
                      </a:r>
                    </a:p>
                  </a:txBody>
                  <a:tcPr/>
                </a:tc>
                <a:extLst>
                  <a:ext uri="{0D108BD9-81ED-4DB2-BD59-A6C34878D82A}">
                    <a16:rowId xmlns:a16="http://schemas.microsoft.com/office/drawing/2014/main" val="2577023182"/>
                  </a:ext>
                </a:extLst>
              </a:tr>
              <a:tr h="535218">
                <a:tc>
                  <a:txBody>
                    <a:bodyPr/>
                    <a:lstStyle/>
                    <a:p>
                      <a:r>
                        <a:rPr lang="en-US" sz="1600" b="1">
                          <a:latin typeface="Tw Cen MT" panose="020B0602020104020603" pitchFamily="34" charset="0"/>
                        </a:rPr>
                        <a:t>Decision Tree</a:t>
                      </a:r>
                    </a:p>
                  </a:txBody>
                  <a:tcPr>
                    <a:solidFill>
                      <a:schemeClr val="accent5">
                        <a:lumMod val="60000"/>
                        <a:lumOff val="40000"/>
                      </a:schemeClr>
                    </a:solidFill>
                  </a:tcPr>
                </a:tc>
                <a:tc>
                  <a:txBody>
                    <a:bodyPr/>
                    <a:lstStyle/>
                    <a:p>
                      <a:r>
                        <a:rPr lang="en-US" sz="1600">
                          <a:latin typeface="Tw Cen MT" panose="020B0602020104020603" pitchFamily="34" charset="0"/>
                        </a:rPr>
                        <a:t>0.889</a:t>
                      </a:r>
                    </a:p>
                  </a:txBody>
                  <a:tcPr/>
                </a:tc>
                <a:tc>
                  <a:txBody>
                    <a:bodyPr/>
                    <a:lstStyle/>
                    <a:p>
                      <a:r>
                        <a:rPr lang="en-US" sz="1600">
                          <a:latin typeface="Tw Cen MT" panose="020B0602020104020603" pitchFamily="34" charset="0"/>
                        </a:rPr>
                        <a:t>0.895</a:t>
                      </a:r>
                    </a:p>
                  </a:txBody>
                  <a:tcPr/>
                </a:tc>
                <a:tc>
                  <a:txBody>
                    <a:bodyPr/>
                    <a:lstStyle/>
                    <a:p>
                      <a:r>
                        <a:rPr lang="en-US" sz="1600">
                          <a:latin typeface="Tw Cen MT" panose="020B0602020104020603" pitchFamily="34" charset="0"/>
                        </a:rPr>
                        <a:t>0.893</a:t>
                      </a:r>
                    </a:p>
                  </a:txBody>
                  <a:tcPr/>
                </a:tc>
                <a:tc>
                  <a:txBody>
                    <a:bodyPr/>
                    <a:lstStyle/>
                    <a:p>
                      <a:r>
                        <a:rPr lang="en-US" sz="1600">
                          <a:latin typeface="Tw Cen MT" panose="020B0602020104020603" pitchFamily="34" charset="0"/>
                        </a:rPr>
                        <a:t>6.17</a:t>
                      </a:r>
                    </a:p>
                  </a:txBody>
                  <a:tcPr/>
                </a:tc>
                <a:tc>
                  <a:txBody>
                    <a:bodyPr/>
                    <a:lstStyle/>
                    <a:p>
                      <a:r>
                        <a:rPr lang="en-US" sz="1600">
                          <a:latin typeface="Tw Cen MT" panose="020B0602020104020603" pitchFamily="34" charset="0"/>
                        </a:rPr>
                        <a:t>5.78</a:t>
                      </a:r>
                    </a:p>
                  </a:txBody>
                  <a:tcPr/>
                </a:tc>
                <a:tc>
                  <a:txBody>
                    <a:bodyPr/>
                    <a:lstStyle/>
                    <a:p>
                      <a:r>
                        <a:rPr lang="en-US" sz="1600" dirty="0">
                          <a:latin typeface="Tw Cen MT" panose="020B0602020104020603" pitchFamily="34" charset="0"/>
                        </a:rPr>
                        <a:t>6.03</a:t>
                      </a:r>
                    </a:p>
                  </a:txBody>
                  <a:tcPr/>
                </a:tc>
                <a:extLst>
                  <a:ext uri="{0D108BD9-81ED-4DB2-BD59-A6C34878D82A}">
                    <a16:rowId xmlns:a16="http://schemas.microsoft.com/office/drawing/2014/main" val="3750674396"/>
                  </a:ext>
                </a:extLst>
              </a:tr>
              <a:tr h="535218">
                <a:tc>
                  <a:txBody>
                    <a:bodyPr/>
                    <a:lstStyle/>
                    <a:p>
                      <a:r>
                        <a:rPr lang="en-US" sz="1600" b="1" dirty="0">
                          <a:solidFill>
                            <a:schemeClr val="bg1"/>
                          </a:solidFill>
                          <a:latin typeface="Tw Cen MT" panose="020B0602020104020603" pitchFamily="34" charset="0"/>
                        </a:rPr>
                        <a:t>Random Forest</a:t>
                      </a:r>
                    </a:p>
                  </a:txBody>
                  <a:tcPr>
                    <a:solidFill>
                      <a:schemeClr val="accent5">
                        <a:lumMod val="60000"/>
                        <a:lumOff val="40000"/>
                      </a:schemeClr>
                    </a:solidFill>
                  </a:tcPr>
                </a:tc>
                <a:tc>
                  <a:txBody>
                    <a:bodyPr/>
                    <a:lstStyle/>
                    <a:p>
                      <a:r>
                        <a:rPr lang="en-US" sz="1600">
                          <a:latin typeface="Tw Cen MT" panose="020B0602020104020603" pitchFamily="34" charset="0"/>
                        </a:rPr>
                        <a:t>0.999</a:t>
                      </a:r>
                    </a:p>
                  </a:txBody>
                  <a:tcPr/>
                </a:tc>
                <a:tc>
                  <a:txBody>
                    <a:bodyPr/>
                    <a:lstStyle/>
                    <a:p>
                      <a:r>
                        <a:rPr lang="en-US" sz="1600">
                          <a:solidFill>
                            <a:schemeClr val="bg1"/>
                          </a:solidFill>
                          <a:latin typeface="Tw Cen MT" panose="020B0602020104020603" pitchFamily="34" charset="0"/>
                        </a:rPr>
                        <a:t>0.999</a:t>
                      </a:r>
                    </a:p>
                  </a:txBody>
                  <a:tcPr>
                    <a:solidFill>
                      <a:schemeClr val="accent1"/>
                    </a:solidFill>
                  </a:tcPr>
                </a:tc>
                <a:tc>
                  <a:txBody>
                    <a:bodyPr/>
                    <a:lstStyle/>
                    <a:p>
                      <a:r>
                        <a:rPr lang="en-US" sz="1600">
                          <a:latin typeface="Tw Cen MT" panose="020B0602020104020603" pitchFamily="34" charset="0"/>
                        </a:rPr>
                        <a:t>0.999</a:t>
                      </a:r>
                    </a:p>
                  </a:txBody>
                  <a:tcPr/>
                </a:tc>
                <a:tc>
                  <a:txBody>
                    <a:bodyPr/>
                    <a:lstStyle/>
                    <a:p>
                      <a:r>
                        <a:rPr lang="en-US" sz="1600">
                          <a:latin typeface="Tw Cen MT" panose="020B0602020104020603" pitchFamily="34" charset="0"/>
                        </a:rPr>
                        <a:t>0.22</a:t>
                      </a:r>
                    </a:p>
                  </a:txBody>
                  <a:tcPr/>
                </a:tc>
                <a:tc>
                  <a:txBody>
                    <a:bodyPr/>
                    <a:lstStyle/>
                    <a:p>
                      <a:r>
                        <a:rPr lang="en-US" sz="1600" dirty="0">
                          <a:solidFill>
                            <a:schemeClr val="bg1"/>
                          </a:solidFill>
                          <a:latin typeface="Tw Cen MT" panose="020B0602020104020603" pitchFamily="34" charset="0"/>
                        </a:rPr>
                        <a:t>0.21</a:t>
                      </a:r>
                    </a:p>
                  </a:txBody>
                  <a:tcPr>
                    <a:solidFill>
                      <a:schemeClr val="accent1"/>
                    </a:solidFill>
                  </a:tcPr>
                </a:tc>
                <a:tc>
                  <a:txBody>
                    <a:bodyPr/>
                    <a:lstStyle/>
                    <a:p>
                      <a:r>
                        <a:rPr lang="en-US" sz="1600" dirty="0">
                          <a:latin typeface="Tw Cen MT" panose="020B0602020104020603" pitchFamily="34" charset="0"/>
                        </a:rPr>
                        <a:t>0.40</a:t>
                      </a:r>
                    </a:p>
                  </a:txBody>
                  <a:tcPr/>
                </a:tc>
                <a:extLst>
                  <a:ext uri="{0D108BD9-81ED-4DB2-BD59-A6C34878D82A}">
                    <a16:rowId xmlns:a16="http://schemas.microsoft.com/office/drawing/2014/main" val="343893300"/>
                  </a:ext>
                </a:extLst>
              </a:tr>
              <a:tr h="535218">
                <a:tc>
                  <a:txBody>
                    <a:bodyPr/>
                    <a:lstStyle/>
                    <a:p>
                      <a:r>
                        <a:rPr lang="en-US" sz="1600" b="1">
                          <a:latin typeface="Tw Cen MT" panose="020B0602020104020603" pitchFamily="34" charset="0"/>
                        </a:rPr>
                        <a:t>Bagging</a:t>
                      </a:r>
                    </a:p>
                  </a:txBody>
                  <a:tcPr>
                    <a:solidFill>
                      <a:schemeClr val="accent5">
                        <a:lumMod val="60000"/>
                        <a:lumOff val="40000"/>
                      </a:schemeClr>
                    </a:solidFill>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0.87</a:t>
                      </a:r>
                    </a:p>
                  </a:txBody>
                  <a:tcPr/>
                </a:tc>
                <a:tc>
                  <a:txBody>
                    <a:bodyPr/>
                    <a:lstStyle/>
                    <a:p>
                      <a:r>
                        <a:rPr lang="en-US" sz="1600" dirty="0">
                          <a:latin typeface="Tw Cen MT" panose="020B0602020104020603" pitchFamily="34" charset="0"/>
                        </a:rPr>
                        <a:t>0.70</a:t>
                      </a:r>
                    </a:p>
                  </a:txBody>
                  <a:tcPr/>
                </a:tc>
                <a:tc>
                  <a:txBody>
                    <a:bodyPr/>
                    <a:lstStyle/>
                    <a:p>
                      <a:r>
                        <a:rPr lang="en-US" sz="1600" dirty="0">
                          <a:latin typeface="Tw Cen MT" panose="020B0602020104020603" pitchFamily="34" charset="0"/>
                        </a:rPr>
                        <a:t>0.68</a:t>
                      </a:r>
                    </a:p>
                  </a:txBody>
                  <a:tcPr/>
                </a:tc>
                <a:extLst>
                  <a:ext uri="{0D108BD9-81ED-4DB2-BD59-A6C34878D82A}">
                    <a16:rowId xmlns:a16="http://schemas.microsoft.com/office/drawing/2014/main" val="3864109974"/>
                  </a:ext>
                </a:extLst>
              </a:tr>
              <a:tr h="535218">
                <a:tc>
                  <a:txBody>
                    <a:bodyPr/>
                    <a:lstStyle/>
                    <a:p>
                      <a:r>
                        <a:rPr lang="en-US" sz="1600" b="1">
                          <a:latin typeface="Tw Cen MT" panose="020B0602020104020603" pitchFamily="34" charset="0"/>
                        </a:rPr>
                        <a:t>Boosting</a:t>
                      </a:r>
                    </a:p>
                  </a:txBody>
                  <a:tcPr>
                    <a:solidFill>
                      <a:schemeClr val="accent5">
                        <a:lumMod val="60000"/>
                        <a:lumOff val="40000"/>
                      </a:schemeClr>
                    </a:solidFill>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1.23</a:t>
                      </a:r>
                    </a:p>
                  </a:txBody>
                  <a:tcPr/>
                </a:tc>
                <a:tc>
                  <a:txBody>
                    <a:bodyPr/>
                    <a:lstStyle/>
                    <a:p>
                      <a:r>
                        <a:rPr lang="en-US" sz="1600">
                          <a:latin typeface="Tw Cen MT" panose="020B0602020104020603" pitchFamily="34" charset="0"/>
                        </a:rPr>
                        <a:t>1.23</a:t>
                      </a:r>
                    </a:p>
                  </a:txBody>
                  <a:tcPr/>
                </a:tc>
                <a:tc>
                  <a:txBody>
                    <a:bodyPr/>
                    <a:lstStyle/>
                    <a:p>
                      <a:r>
                        <a:rPr lang="en-US" sz="1600" dirty="0">
                          <a:latin typeface="Tw Cen MT" panose="020B0602020104020603" pitchFamily="34" charset="0"/>
                        </a:rPr>
                        <a:t>1.23</a:t>
                      </a:r>
                    </a:p>
                  </a:txBody>
                  <a:tcPr/>
                </a:tc>
                <a:extLst>
                  <a:ext uri="{0D108BD9-81ED-4DB2-BD59-A6C34878D82A}">
                    <a16:rowId xmlns:a16="http://schemas.microsoft.com/office/drawing/2014/main" val="694170453"/>
                  </a:ext>
                </a:extLst>
              </a:tr>
              <a:tr h="535218">
                <a:tc>
                  <a:txBody>
                    <a:bodyPr/>
                    <a:lstStyle/>
                    <a:p>
                      <a:r>
                        <a:rPr lang="en-US" sz="1600" b="1" dirty="0">
                          <a:latin typeface="Tw Cen MT" panose="020B0602020104020603" pitchFamily="34" charset="0"/>
                        </a:rPr>
                        <a:t>SVM</a:t>
                      </a:r>
                    </a:p>
                  </a:txBody>
                  <a:tcPr>
                    <a:solidFill>
                      <a:schemeClr val="accent5">
                        <a:lumMod val="60000"/>
                        <a:lumOff val="40000"/>
                      </a:schemeClr>
                    </a:solidFill>
                  </a:tcPr>
                </a:tc>
                <a:tc gridSpan="3">
                  <a:txBody>
                    <a:bodyPr/>
                    <a:lstStyle/>
                    <a:p>
                      <a:r>
                        <a:rPr lang="en-US" sz="1600">
                          <a:latin typeface="Tw Cen MT" panose="020B0602020104020603" pitchFamily="34" charset="0"/>
                        </a:rPr>
                        <a:t>                              0.906</a:t>
                      </a:r>
                    </a:p>
                  </a:txBody>
                  <a:tcPr/>
                </a:tc>
                <a:tc hMerge="1">
                  <a:txBody>
                    <a:bodyPr/>
                    <a:lstStyle/>
                    <a:p>
                      <a:endParaRPr lang="en-US"/>
                    </a:p>
                  </a:txBody>
                  <a:tcPr/>
                </a:tc>
                <a:tc hMerge="1">
                  <a:txBody>
                    <a:bodyPr/>
                    <a:lstStyle/>
                    <a:p>
                      <a:endParaRPr lang="en-US"/>
                    </a:p>
                  </a:txBody>
                  <a:tcPr/>
                </a:tc>
                <a:tc gridSpan="3">
                  <a:txBody>
                    <a:bodyPr/>
                    <a:lstStyle/>
                    <a:p>
                      <a:r>
                        <a:rPr lang="en-US" sz="1600" dirty="0">
                          <a:latin typeface="Tw Cen MT" panose="020B0602020104020603" pitchFamily="34" charset="0"/>
                        </a:rPr>
                        <a:t>                                    0.198</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10" name="TextBox 9">
            <a:extLst>
              <a:ext uri="{FF2B5EF4-FFF2-40B4-BE49-F238E27FC236}">
                <a16:creationId xmlns:a16="http://schemas.microsoft.com/office/drawing/2014/main" id="{EE81E3CC-85CC-B931-E032-80F26C97220C}"/>
              </a:ext>
            </a:extLst>
          </p:cNvPr>
          <p:cNvSpPr txBox="1"/>
          <p:nvPr/>
        </p:nvSpPr>
        <p:spPr>
          <a:xfrm>
            <a:off x="931274" y="6125517"/>
            <a:ext cx="10112646" cy="707886"/>
          </a:xfrm>
          <a:prstGeom prst="rect">
            <a:avLst/>
          </a:prstGeom>
          <a:noFill/>
        </p:spPr>
        <p:txBody>
          <a:bodyPr wrap="square">
            <a:spAutoFit/>
          </a:bodyPr>
          <a:lstStyle/>
          <a:p>
            <a:endParaRPr lang="en-US" sz="1200" i="1" dirty="0">
              <a:solidFill>
                <a:srgbClr val="0070C0"/>
              </a:solidFill>
              <a:latin typeface="Tw Cen MT" panose="020B0602020104020603" pitchFamily="34" charset="0"/>
            </a:endParaRPr>
          </a:p>
          <a:p>
            <a:r>
              <a:rPr lang="en-US" sz="1400" b="1" i="1" dirty="0">
                <a:solidFill>
                  <a:srgbClr val="0070C0"/>
                </a:solidFill>
                <a:latin typeface="Tw Cen MT" panose="020B0602020104020603" pitchFamily="34" charset="0"/>
              </a:rPr>
              <a:t>Model 1: </a:t>
            </a:r>
            <a:r>
              <a:rPr lang="en-US" sz="1400" i="1" dirty="0">
                <a:solidFill>
                  <a:srgbClr val="0070C0"/>
                </a:solidFill>
                <a:latin typeface="Tw Cen MT" panose="020B0602020104020603" pitchFamily="34" charset="0"/>
              </a:rPr>
              <a:t>With all features |  </a:t>
            </a:r>
            <a:r>
              <a:rPr lang="en-US" sz="1400" b="1" i="1" dirty="0">
                <a:solidFill>
                  <a:srgbClr val="0070C0"/>
                </a:solidFill>
                <a:latin typeface="Tw Cen MT" panose="020B0602020104020603" pitchFamily="34" charset="0"/>
              </a:rPr>
              <a:t>Model 2: </a:t>
            </a:r>
            <a:r>
              <a:rPr lang="en-US" sz="1400" i="1" dirty="0">
                <a:solidFill>
                  <a:srgbClr val="0070C0"/>
                </a:solidFill>
                <a:latin typeface="Tw Cen MT" panose="020B0602020104020603" pitchFamily="34" charset="0"/>
              </a:rPr>
              <a:t>After removing multi-collinear variables  |  </a:t>
            </a:r>
            <a:r>
              <a:rPr lang="en-US" sz="1400" b="1" i="1" dirty="0">
                <a:solidFill>
                  <a:srgbClr val="0070C0"/>
                </a:solidFill>
                <a:latin typeface="Tw Cen MT" panose="020B0602020104020603" pitchFamily="34" charset="0"/>
              </a:rPr>
              <a:t>Model 3: </a:t>
            </a:r>
            <a:r>
              <a:rPr lang="en-US" sz="1400" i="1" dirty="0">
                <a:solidFill>
                  <a:srgbClr val="0070C0"/>
                </a:solidFill>
                <a:latin typeface="Tw Cen MT" panose="020B0602020104020603" pitchFamily="34" charset="0"/>
              </a:rPr>
              <a:t>After removing insignificant variables from all the features</a:t>
            </a:r>
          </a:p>
        </p:txBody>
      </p:sp>
      <p:sp>
        <p:nvSpPr>
          <p:cNvPr id="2" name="Rectangle 1">
            <a:extLst>
              <a:ext uri="{FF2B5EF4-FFF2-40B4-BE49-F238E27FC236}">
                <a16:creationId xmlns:a16="http://schemas.microsoft.com/office/drawing/2014/main" id="{F33E783A-6CAD-7E7E-098A-96337280A31E}"/>
              </a:ext>
            </a:extLst>
          </p:cNvPr>
          <p:cNvSpPr/>
          <p:nvPr/>
        </p:nvSpPr>
        <p:spPr>
          <a:xfrm>
            <a:off x="-1" y="497140"/>
            <a:ext cx="6304547"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75:25 Train-Test Split </a:t>
            </a:r>
          </a:p>
        </p:txBody>
      </p:sp>
    </p:spTree>
    <p:extLst>
      <p:ext uri="{BB962C8B-B14F-4D97-AF65-F5344CB8AC3E}">
        <p14:creationId xmlns:p14="http://schemas.microsoft.com/office/powerpoint/2010/main" val="348437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517342-5B2D-2E10-D026-02254AFB9B78}"/>
              </a:ext>
            </a:extLst>
          </p:cNvPr>
          <p:cNvSpPr>
            <a:spLocks noGrp="1"/>
          </p:cNvSpPr>
          <p:nvPr>
            <p:ph type="sldNum" sz="quarter" idx="12"/>
          </p:nvPr>
        </p:nvSpPr>
        <p:spPr/>
        <p:txBody>
          <a:bodyPr/>
          <a:lstStyle/>
          <a:p>
            <a:fld id="{5EA792F7-1D9E-4C7E-A103-E8EDFDC2691E}" type="slidenum">
              <a:rPr lang="en-US" smtClean="0"/>
              <a:t>26</a:t>
            </a:fld>
            <a:endParaRPr lang="en-US" dirty="0"/>
          </a:p>
        </p:txBody>
      </p:sp>
      <p:graphicFrame>
        <p:nvGraphicFramePr>
          <p:cNvPr id="8" name="Table 7">
            <a:extLst>
              <a:ext uri="{FF2B5EF4-FFF2-40B4-BE49-F238E27FC236}">
                <a16:creationId xmlns:a16="http://schemas.microsoft.com/office/drawing/2014/main" id="{7AC4551A-0232-D81E-CB66-DB9DDBF63931}"/>
              </a:ext>
            </a:extLst>
          </p:cNvPr>
          <p:cNvGraphicFramePr>
            <a:graphicFrameLocks noGrp="1"/>
          </p:cNvGraphicFramePr>
          <p:nvPr>
            <p:extLst>
              <p:ext uri="{D42A27DB-BD31-4B8C-83A1-F6EECF244321}">
                <p14:modId xmlns:p14="http://schemas.microsoft.com/office/powerpoint/2010/main" val="2976469133"/>
              </p:ext>
            </p:extLst>
          </p:nvPr>
        </p:nvGraphicFramePr>
        <p:xfrm>
          <a:off x="941433" y="1608669"/>
          <a:ext cx="10412367" cy="4613388"/>
        </p:xfrm>
        <a:graphic>
          <a:graphicData uri="http://schemas.openxmlformats.org/drawingml/2006/table">
            <a:tbl>
              <a:tblPr firstRow="1" bandRow="1">
                <a:tableStyleId>{7DF18680-E054-41AD-8BC1-D1AEF772440D}</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535218">
                <a:tc>
                  <a:txBody>
                    <a:bodyPr/>
                    <a:lstStyle/>
                    <a:p>
                      <a:r>
                        <a:rPr lang="en-US" sz="1600">
                          <a:latin typeface="Tw Cen MT" panose="020B0602020104020603" pitchFamily="34" charset="0"/>
                        </a:rPr>
                        <a:t>Algorithms</a:t>
                      </a:r>
                    </a:p>
                  </a:txBody>
                  <a:tcPr/>
                </a:tc>
                <a:tc>
                  <a:txBody>
                    <a:bodyPr/>
                    <a:lstStyle/>
                    <a:p>
                      <a:r>
                        <a:rPr lang="en-US" sz="1600" dirty="0">
                          <a:latin typeface="Tw Cen MT" panose="020B0602020104020603" pitchFamily="34" charset="0"/>
                        </a:rPr>
                        <a:t>Model-1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txBody>
                  <a:tcPr/>
                </a:tc>
                <a:tc>
                  <a:txBody>
                    <a:bodyPr/>
                    <a:lstStyle/>
                    <a:p>
                      <a:r>
                        <a:rPr lang="en-US" sz="1600" dirty="0">
                          <a:latin typeface="Tw Cen MT" panose="020B0602020104020603" pitchFamily="34" charset="0"/>
                        </a:rPr>
                        <a:t>Model-2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Model-1</a:t>
                      </a:r>
                    </a:p>
                    <a:p>
                      <a:r>
                        <a:rPr lang="en-US" sz="1600" dirty="0">
                          <a:latin typeface="Tw Cen MT" panose="020B0602020104020603" pitchFamily="34" charset="0"/>
                        </a:rPr>
                        <a:t>(MAE)</a:t>
                      </a:r>
                    </a:p>
                    <a:p>
                      <a:endParaRPr lang="en-US" sz="1600" dirty="0">
                        <a:latin typeface="Tw Cen MT" panose="020B0602020104020603" pitchFamily="34" charset="0"/>
                      </a:endParaRPr>
                    </a:p>
                  </a:txBody>
                  <a:tcPr/>
                </a:tc>
                <a:tc>
                  <a:txBody>
                    <a:bodyPr/>
                    <a:lstStyle/>
                    <a:p>
                      <a:r>
                        <a:rPr lang="en-US" sz="1600">
                          <a:latin typeface="Tw Cen MT" panose="020B0602020104020603" pitchFamily="34" charset="0"/>
                        </a:rPr>
                        <a:t>Model-2</a:t>
                      </a:r>
                    </a:p>
                    <a:p>
                      <a:r>
                        <a:rPr lang="en-US" sz="1600">
                          <a:latin typeface="Tw Cen MT" panose="020B0602020104020603" pitchFamily="34" charset="0"/>
                        </a:rPr>
                        <a:t>(MAE)</a:t>
                      </a:r>
                    </a:p>
                  </a:txBody>
                  <a:tcPr/>
                </a:tc>
                <a:tc>
                  <a:txBody>
                    <a:bodyPr/>
                    <a:lstStyle/>
                    <a:p>
                      <a:r>
                        <a:rPr lang="en-US" sz="1600" dirty="0">
                          <a:latin typeface="Tw Cen MT" panose="020B0602020104020603" pitchFamily="34" charset="0"/>
                        </a:rPr>
                        <a:t>Model-3</a:t>
                      </a:r>
                    </a:p>
                    <a:p>
                      <a:r>
                        <a:rPr lang="en-US" sz="1600" dirty="0">
                          <a:latin typeface="Tw Cen MT" panose="020B0602020104020603" pitchFamily="34" charset="0"/>
                        </a:rPr>
                        <a:t>(MAE)</a:t>
                      </a:r>
                    </a:p>
                  </a:txBody>
                  <a:tcPr/>
                </a:tc>
                <a:extLst>
                  <a:ext uri="{0D108BD9-81ED-4DB2-BD59-A6C34878D82A}">
                    <a16:rowId xmlns:a16="http://schemas.microsoft.com/office/drawing/2014/main" val="3397853837"/>
                  </a:ext>
                </a:extLst>
              </a:tr>
              <a:tr h="535218">
                <a:tc>
                  <a:txBody>
                    <a:bodyPr/>
                    <a:lstStyle/>
                    <a:p>
                      <a:r>
                        <a:rPr lang="en-US" sz="1600" b="1">
                          <a:latin typeface="Tw Cen MT" panose="020B0602020104020603" pitchFamily="34" charset="0"/>
                        </a:rPr>
                        <a:t>Linear Regression</a:t>
                      </a:r>
                    </a:p>
                  </a:txBody>
                  <a:tcPr>
                    <a:solidFill>
                      <a:schemeClr val="accent5">
                        <a:lumMod val="60000"/>
                        <a:lumOff val="40000"/>
                      </a:schemeClr>
                    </a:solidFill>
                  </a:tcPr>
                </a:tc>
                <a:tc>
                  <a:txBody>
                    <a:bodyPr/>
                    <a:lstStyle/>
                    <a:p>
                      <a:r>
                        <a:rPr lang="en-US" sz="1600" dirty="0">
                          <a:latin typeface="Tw Cen MT" panose="020B0602020104020603" pitchFamily="34" charset="0"/>
                        </a:rPr>
                        <a:t>0.916</a:t>
                      </a:r>
                    </a:p>
                  </a:txBody>
                  <a:tcPr/>
                </a:tc>
                <a:tc>
                  <a:txBody>
                    <a:bodyPr/>
                    <a:lstStyle/>
                    <a:p>
                      <a:r>
                        <a:rPr lang="en-US" sz="1600" dirty="0">
                          <a:latin typeface="Tw Cen MT" panose="020B0602020104020603" pitchFamily="34" charset="0"/>
                        </a:rPr>
                        <a:t>0.873</a:t>
                      </a:r>
                    </a:p>
                  </a:txBody>
                  <a:tcPr/>
                </a:tc>
                <a:tc>
                  <a:txBody>
                    <a:bodyPr/>
                    <a:lstStyle/>
                    <a:p>
                      <a:r>
                        <a:rPr lang="en-US" sz="1600">
                          <a:latin typeface="Tw Cen MT" panose="020B0602020104020603" pitchFamily="34" charset="0"/>
                        </a:rPr>
                        <a:t>0.916</a:t>
                      </a:r>
                    </a:p>
                  </a:txBody>
                  <a:tcPr/>
                </a:tc>
                <a:tc>
                  <a:txBody>
                    <a:bodyPr/>
                    <a:lstStyle/>
                    <a:p>
                      <a:r>
                        <a:rPr lang="en-US" sz="1600">
                          <a:latin typeface="Tw Cen MT" panose="020B0602020104020603" pitchFamily="34" charset="0"/>
                        </a:rPr>
                        <a:t>6.93</a:t>
                      </a:r>
                    </a:p>
                  </a:txBody>
                  <a:tcPr/>
                </a:tc>
                <a:tc>
                  <a:txBody>
                    <a:bodyPr/>
                    <a:lstStyle/>
                    <a:p>
                      <a:r>
                        <a:rPr lang="en-US" sz="1600">
                          <a:latin typeface="Tw Cen MT" panose="020B0602020104020603" pitchFamily="34" charset="0"/>
                        </a:rPr>
                        <a:t>8.41</a:t>
                      </a:r>
                    </a:p>
                  </a:txBody>
                  <a:tcPr/>
                </a:tc>
                <a:tc>
                  <a:txBody>
                    <a:bodyPr/>
                    <a:lstStyle/>
                    <a:p>
                      <a:r>
                        <a:rPr lang="en-US" sz="1600">
                          <a:latin typeface="Tw Cen MT" panose="020B0602020104020603" pitchFamily="34" charset="0"/>
                        </a:rPr>
                        <a:t>6.92</a:t>
                      </a:r>
                    </a:p>
                  </a:txBody>
                  <a:tcPr/>
                </a:tc>
                <a:extLst>
                  <a:ext uri="{0D108BD9-81ED-4DB2-BD59-A6C34878D82A}">
                    <a16:rowId xmlns:a16="http://schemas.microsoft.com/office/drawing/2014/main" val="1149560534"/>
                  </a:ext>
                </a:extLst>
              </a:tr>
              <a:tr h="535218">
                <a:tc>
                  <a:txBody>
                    <a:bodyPr/>
                    <a:lstStyle/>
                    <a:p>
                      <a:r>
                        <a:rPr lang="en-US" sz="1600" b="1">
                          <a:latin typeface="Tw Cen MT" panose="020B0602020104020603" pitchFamily="34" charset="0"/>
                        </a:rPr>
                        <a:t>KNN</a:t>
                      </a:r>
                    </a:p>
                  </a:txBody>
                  <a:tcPr>
                    <a:solidFill>
                      <a:schemeClr val="accent5">
                        <a:lumMod val="60000"/>
                        <a:lumOff val="40000"/>
                      </a:schemeClr>
                    </a:solidFill>
                  </a:tcPr>
                </a:tc>
                <a:tc>
                  <a:txBody>
                    <a:bodyPr/>
                    <a:lstStyle/>
                    <a:p>
                      <a:r>
                        <a:rPr lang="en-US" sz="1600">
                          <a:latin typeface="Tw Cen MT" panose="020B0602020104020603" pitchFamily="34" charset="0"/>
                        </a:rPr>
                        <a:t>0.979</a:t>
                      </a:r>
                    </a:p>
                  </a:txBody>
                  <a:tcPr/>
                </a:tc>
                <a:tc>
                  <a:txBody>
                    <a:bodyPr/>
                    <a:lstStyle/>
                    <a:p>
                      <a:r>
                        <a:rPr lang="en-US" sz="1600" dirty="0">
                          <a:latin typeface="Tw Cen MT" panose="020B0602020104020603" pitchFamily="34" charset="0"/>
                        </a:rPr>
                        <a:t>0.980</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2.02</a:t>
                      </a:r>
                    </a:p>
                  </a:txBody>
                  <a:tcPr/>
                </a:tc>
                <a:tc>
                  <a:txBody>
                    <a:bodyPr/>
                    <a:lstStyle/>
                    <a:p>
                      <a:r>
                        <a:rPr lang="en-US" sz="1600" dirty="0">
                          <a:latin typeface="Tw Cen MT" panose="020B0602020104020603" pitchFamily="34" charset="0"/>
                        </a:rPr>
                        <a:t>1.97</a:t>
                      </a:r>
                    </a:p>
                  </a:txBody>
                  <a:tcPr/>
                </a:tc>
                <a:tc>
                  <a:txBody>
                    <a:bodyPr/>
                    <a:lstStyle/>
                    <a:p>
                      <a:r>
                        <a:rPr lang="en-US" sz="1600">
                          <a:latin typeface="Tw Cen MT" panose="020B0602020104020603" pitchFamily="34" charset="0"/>
                        </a:rPr>
                        <a:t>0.65</a:t>
                      </a:r>
                    </a:p>
                  </a:txBody>
                  <a:tcPr/>
                </a:tc>
                <a:extLst>
                  <a:ext uri="{0D108BD9-81ED-4DB2-BD59-A6C34878D82A}">
                    <a16:rowId xmlns:a16="http://schemas.microsoft.com/office/drawing/2014/main" val="2577023182"/>
                  </a:ext>
                </a:extLst>
              </a:tr>
              <a:tr h="535218">
                <a:tc>
                  <a:txBody>
                    <a:bodyPr/>
                    <a:lstStyle/>
                    <a:p>
                      <a:r>
                        <a:rPr lang="en-US" sz="1600" b="1">
                          <a:latin typeface="Tw Cen MT" panose="020B0602020104020603" pitchFamily="34" charset="0"/>
                        </a:rPr>
                        <a:t>Decision Tree</a:t>
                      </a:r>
                    </a:p>
                  </a:txBody>
                  <a:tcPr>
                    <a:solidFill>
                      <a:schemeClr val="accent5">
                        <a:lumMod val="60000"/>
                        <a:lumOff val="40000"/>
                      </a:schemeClr>
                    </a:solidFill>
                  </a:tcPr>
                </a:tc>
                <a:tc>
                  <a:txBody>
                    <a:bodyPr/>
                    <a:lstStyle/>
                    <a:p>
                      <a:r>
                        <a:rPr lang="en-US" sz="1600">
                          <a:latin typeface="Tw Cen MT" panose="020B0602020104020603" pitchFamily="34" charset="0"/>
                        </a:rPr>
                        <a:t>0.895</a:t>
                      </a:r>
                    </a:p>
                  </a:txBody>
                  <a:tcPr/>
                </a:tc>
                <a:tc>
                  <a:txBody>
                    <a:bodyPr/>
                    <a:lstStyle/>
                    <a:p>
                      <a:r>
                        <a:rPr lang="en-US" sz="1600">
                          <a:latin typeface="Tw Cen MT" panose="020B0602020104020603" pitchFamily="34" charset="0"/>
                        </a:rPr>
                        <a:t>0.895</a:t>
                      </a:r>
                    </a:p>
                  </a:txBody>
                  <a:tcPr/>
                </a:tc>
                <a:tc>
                  <a:txBody>
                    <a:bodyPr/>
                    <a:lstStyle/>
                    <a:p>
                      <a:r>
                        <a:rPr lang="en-US" sz="1600" dirty="0">
                          <a:latin typeface="Tw Cen MT" panose="020B0602020104020603" pitchFamily="34" charset="0"/>
                        </a:rPr>
                        <a:t>0.894</a:t>
                      </a:r>
                    </a:p>
                  </a:txBody>
                  <a:tcPr/>
                </a:tc>
                <a:tc>
                  <a:txBody>
                    <a:bodyPr/>
                    <a:lstStyle/>
                    <a:p>
                      <a:r>
                        <a:rPr lang="en-US" sz="1600">
                          <a:latin typeface="Tw Cen MT" panose="020B0602020104020603" pitchFamily="34" charset="0"/>
                        </a:rPr>
                        <a:t>5.98</a:t>
                      </a:r>
                    </a:p>
                  </a:txBody>
                  <a:tcPr/>
                </a:tc>
                <a:tc>
                  <a:txBody>
                    <a:bodyPr/>
                    <a:lstStyle/>
                    <a:p>
                      <a:r>
                        <a:rPr lang="en-US" sz="1600">
                          <a:latin typeface="Tw Cen MT" panose="020B0602020104020603" pitchFamily="34" charset="0"/>
                        </a:rPr>
                        <a:t>5.93</a:t>
                      </a:r>
                    </a:p>
                  </a:txBody>
                  <a:tcPr/>
                </a:tc>
                <a:tc>
                  <a:txBody>
                    <a:bodyPr/>
                    <a:lstStyle/>
                    <a:p>
                      <a:r>
                        <a:rPr lang="en-US" sz="1600">
                          <a:latin typeface="Tw Cen MT" panose="020B0602020104020603" pitchFamily="34" charset="0"/>
                        </a:rPr>
                        <a:t>5.85</a:t>
                      </a:r>
                    </a:p>
                  </a:txBody>
                  <a:tcPr/>
                </a:tc>
                <a:extLst>
                  <a:ext uri="{0D108BD9-81ED-4DB2-BD59-A6C34878D82A}">
                    <a16:rowId xmlns:a16="http://schemas.microsoft.com/office/drawing/2014/main" val="3750674396"/>
                  </a:ext>
                </a:extLst>
              </a:tr>
              <a:tr h="535218">
                <a:tc>
                  <a:txBody>
                    <a:bodyPr/>
                    <a:lstStyle/>
                    <a:p>
                      <a:r>
                        <a:rPr lang="en-US" sz="1600" b="1" dirty="0">
                          <a:solidFill>
                            <a:schemeClr val="bg1"/>
                          </a:solidFill>
                          <a:latin typeface="Tw Cen MT" panose="020B0602020104020603" pitchFamily="34" charset="0"/>
                        </a:rPr>
                        <a:t>Random Forest</a:t>
                      </a:r>
                    </a:p>
                  </a:txBody>
                  <a:tcPr>
                    <a:solidFill>
                      <a:schemeClr val="accent5">
                        <a:lumMod val="60000"/>
                        <a:lumOff val="40000"/>
                      </a:schemeClr>
                    </a:solidFill>
                  </a:tcPr>
                </a:tc>
                <a:tc>
                  <a:txBody>
                    <a:bodyPr/>
                    <a:lstStyle/>
                    <a:p>
                      <a:r>
                        <a:rPr lang="en-US" sz="1600" dirty="0">
                          <a:solidFill>
                            <a:schemeClr val="bg1"/>
                          </a:solidFill>
                          <a:latin typeface="Tw Cen MT" panose="020B0602020104020603" pitchFamily="34" charset="0"/>
                        </a:rPr>
                        <a:t>0.999</a:t>
                      </a:r>
                    </a:p>
                  </a:txBody>
                  <a:tcPr>
                    <a:solidFill>
                      <a:srgbClr val="0070C0"/>
                    </a:solidFill>
                  </a:tcPr>
                </a:tc>
                <a:tc>
                  <a:txBody>
                    <a:bodyPr/>
                    <a:lstStyle/>
                    <a:p>
                      <a:r>
                        <a:rPr lang="en-US" sz="1600" dirty="0">
                          <a:latin typeface="Tw Cen MT" panose="020B0602020104020603" pitchFamily="34" charset="0"/>
                        </a:rPr>
                        <a:t>0.999</a:t>
                      </a:r>
                    </a:p>
                  </a:txBody>
                  <a:tcPr>
                    <a:solidFill>
                      <a:schemeClr val="bg1">
                        <a:lumMod val="95000"/>
                      </a:schemeClr>
                    </a:solidFill>
                  </a:tcPr>
                </a:tc>
                <a:tc>
                  <a:txBody>
                    <a:bodyPr/>
                    <a:lstStyle/>
                    <a:p>
                      <a:r>
                        <a:rPr lang="en-US" sz="1600" dirty="0">
                          <a:latin typeface="Tw Cen MT" panose="020B0602020104020603" pitchFamily="34" charset="0"/>
                        </a:rPr>
                        <a:t>0.999</a:t>
                      </a:r>
                    </a:p>
                  </a:txBody>
                  <a:tcPr/>
                </a:tc>
                <a:tc>
                  <a:txBody>
                    <a:bodyPr/>
                    <a:lstStyle/>
                    <a:p>
                      <a:r>
                        <a:rPr lang="en-US" sz="1600" dirty="0">
                          <a:solidFill>
                            <a:schemeClr val="bg1"/>
                          </a:solidFill>
                          <a:latin typeface="Tw Cen MT" panose="020B0602020104020603" pitchFamily="34" charset="0"/>
                        </a:rPr>
                        <a:t>0.21</a:t>
                      </a:r>
                    </a:p>
                  </a:txBody>
                  <a:tcPr>
                    <a:solidFill>
                      <a:srgbClr val="0070C0"/>
                    </a:solidFill>
                  </a:tcPr>
                </a:tc>
                <a:tc>
                  <a:txBody>
                    <a:bodyPr/>
                    <a:lstStyle/>
                    <a:p>
                      <a:r>
                        <a:rPr lang="en-US" sz="1600" kern="1200" dirty="0">
                          <a:solidFill>
                            <a:schemeClr val="dk1"/>
                          </a:solidFill>
                          <a:latin typeface="Tw Cen MT" panose="020B0602020104020603" pitchFamily="34" charset="0"/>
                          <a:ea typeface="+mn-ea"/>
                          <a:cs typeface="+mn-cs"/>
                        </a:rPr>
                        <a:t>0.23</a:t>
                      </a:r>
                    </a:p>
                  </a:txBody>
                  <a:tcPr>
                    <a:solidFill>
                      <a:schemeClr val="bg1">
                        <a:lumMod val="95000"/>
                      </a:schemeClr>
                    </a:solidFill>
                  </a:tcPr>
                </a:tc>
                <a:tc>
                  <a:txBody>
                    <a:bodyPr/>
                    <a:lstStyle/>
                    <a:p>
                      <a:r>
                        <a:rPr lang="en-US" sz="1600">
                          <a:latin typeface="Tw Cen MT" panose="020B0602020104020603" pitchFamily="34" charset="0"/>
                        </a:rPr>
                        <a:t>0.41</a:t>
                      </a:r>
                    </a:p>
                  </a:txBody>
                  <a:tcPr/>
                </a:tc>
                <a:extLst>
                  <a:ext uri="{0D108BD9-81ED-4DB2-BD59-A6C34878D82A}">
                    <a16:rowId xmlns:a16="http://schemas.microsoft.com/office/drawing/2014/main" val="343893300"/>
                  </a:ext>
                </a:extLst>
              </a:tr>
              <a:tr h="535218">
                <a:tc>
                  <a:txBody>
                    <a:bodyPr/>
                    <a:lstStyle/>
                    <a:p>
                      <a:r>
                        <a:rPr lang="en-US" sz="1600" b="1">
                          <a:latin typeface="Tw Cen MT" panose="020B0602020104020603" pitchFamily="34" charset="0"/>
                        </a:rPr>
                        <a:t>Bagging</a:t>
                      </a:r>
                    </a:p>
                  </a:txBody>
                  <a:tcPr>
                    <a:solidFill>
                      <a:schemeClr val="accent5">
                        <a:lumMod val="60000"/>
                        <a:lumOff val="40000"/>
                      </a:schemeClr>
                    </a:solidFill>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0.97</a:t>
                      </a:r>
                    </a:p>
                  </a:txBody>
                  <a:tcPr/>
                </a:tc>
                <a:tc>
                  <a:txBody>
                    <a:bodyPr/>
                    <a:lstStyle/>
                    <a:p>
                      <a:r>
                        <a:rPr lang="en-US" sz="1600" dirty="0">
                          <a:latin typeface="Tw Cen MT" panose="020B0602020104020603" pitchFamily="34" charset="0"/>
                        </a:rPr>
                        <a:t>0.85</a:t>
                      </a:r>
                    </a:p>
                  </a:txBody>
                  <a:tcPr/>
                </a:tc>
                <a:tc>
                  <a:txBody>
                    <a:bodyPr/>
                    <a:lstStyle/>
                    <a:p>
                      <a:r>
                        <a:rPr lang="en-US" sz="1600" dirty="0">
                          <a:latin typeface="Tw Cen MT" panose="020B0602020104020603" pitchFamily="34" charset="0"/>
                        </a:rPr>
                        <a:t>0.70</a:t>
                      </a:r>
                    </a:p>
                  </a:txBody>
                  <a:tcPr/>
                </a:tc>
                <a:extLst>
                  <a:ext uri="{0D108BD9-81ED-4DB2-BD59-A6C34878D82A}">
                    <a16:rowId xmlns:a16="http://schemas.microsoft.com/office/drawing/2014/main" val="3864109974"/>
                  </a:ext>
                </a:extLst>
              </a:tr>
              <a:tr h="535218">
                <a:tc>
                  <a:txBody>
                    <a:bodyPr/>
                    <a:lstStyle/>
                    <a:p>
                      <a:r>
                        <a:rPr lang="en-US" sz="1600" b="1">
                          <a:latin typeface="Tw Cen MT" panose="020B0602020104020603" pitchFamily="34" charset="0"/>
                        </a:rPr>
                        <a:t>Boosting</a:t>
                      </a:r>
                    </a:p>
                  </a:txBody>
                  <a:tcPr>
                    <a:solidFill>
                      <a:schemeClr val="accent5">
                        <a:lumMod val="60000"/>
                        <a:lumOff val="40000"/>
                      </a:schemeClr>
                    </a:solidFill>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0.998</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1.25</a:t>
                      </a:r>
                    </a:p>
                  </a:txBody>
                  <a:tcPr/>
                </a:tc>
                <a:tc>
                  <a:txBody>
                    <a:bodyPr/>
                    <a:lstStyle/>
                    <a:p>
                      <a:r>
                        <a:rPr lang="en-US" sz="1600">
                          <a:latin typeface="Tw Cen MT" panose="020B0602020104020603" pitchFamily="34" charset="0"/>
                        </a:rPr>
                        <a:t>1.21</a:t>
                      </a:r>
                    </a:p>
                  </a:txBody>
                  <a:tcPr/>
                </a:tc>
                <a:tc>
                  <a:txBody>
                    <a:bodyPr/>
                    <a:lstStyle/>
                    <a:p>
                      <a:r>
                        <a:rPr lang="en-US" sz="1600" dirty="0">
                          <a:latin typeface="Tw Cen MT" panose="020B0602020104020603" pitchFamily="34" charset="0"/>
                        </a:rPr>
                        <a:t>1.21</a:t>
                      </a:r>
                    </a:p>
                  </a:txBody>
                  <a:tcPr/>
                </a:tc>
                <a:extLst>
                  <a:ext uri="{0D108BD9-81ED-4DB2-BD59-A6C34878D82A}">
                    <a16:rowId xmlns:a16="http://schemas.microsoft.com/office/drawing/2014/main" val="694170453"/>
                  </a:ext>
                </a:extLst>
              </a:tr>
              <a:tr h="535218">
                <a:tc>
                  <a:txBody>
                    <a:bodyPr/>
                    <a:lstStyle/>
                    <a:p>
                      <a:r>
                        <a:rPr lang="en-US" sz="1600" b="1" dirty="0">
                          <a:latin typeface="Tw Cen MT" panose="020B0602020104020603" pitchFamily="34" charset="0"/>
                        </a:rPr>
                        <a:t>SVM</a:t>
                      </a:r>
                    </a:p>
                  </a:txBody>
                  <a:tcPr>
                    <a:solidFill>
                      <a:schemeClr val="accent5">
                        <a:lumMod val="60000"/>
                        <a:lumOff val="40000"/>
                      </a:schemeClr>
                    </a:solidFill>
                  </a:tcPr>
                </a:tc>
                <a:tc gridSpan="3">
                  <a:txBody>
                    <a:bodyPr/>
                    <a:lstStyle/>
                    <a:p>
                      <a:r>
                        <a:rPr lang="en-US" sz="1600">
                          <a:latin typeface="Tw Cen MT" panose="020B0602020104020603" pitchFamily="34" charset="0"/>
                        </a:rPr>
                        <a:t>                              0.906</a:t>
                      </a:r>
                    </a:p>
                  </a:txBody>
                  <a:tcPr/>
                </a:tc>
                <a:tc hMerge="1">
                  <a:txBody>
                    <a:bodyPr/>
                    <a:lstStyle/>
                    <a:p>
                      <a:endParaRPr lang="en-US"/>
                    </a:p>
                  </a:txBody>
                  <a:tcPr/>
                </a:tc>
                <a:tc hMerge="1">
                  <a:txBody>
                    <a:bodyPr/>
                    <a:lstStyle/>
                    <a:p>
                      <a:endParaRPr lang="en-US"/>
                    </a:p>
                  </a:txBody>
                  <a:tcPr/>
                </a:tc>
                <a:tc gridSpan="3">
                  <a:txBody>
                    <a:bodyPr/>
                    <a:lstStyle/>
                    <a:p>
                      <a:r>
                        <a:rPr lang="en-US" sz="1600" dirty="0">
                          <a:latin typeface="Tw Cen MT" panose="020B0602020104020603" pitchFamily="34" charset="0"/>
                        </a:rPr>
                        <a:t>                                    0.196</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10" name="TextBox 9">
            <a:extLst>
              <a:ext uri="{FF2B5EF4-FFF2-40B4-BE49-F238E27FC236}">
                <a16:creationId xmlns:a16="http://schemas.microsoft.com/office/drawing/2014/main" id="{EE81E3CC-85CC-B931-E032-80F26C97220C}"/>
              </a:ext>
            </a:extLst>
          </p:cNvPr>
          <p:cNvSpPr txBox="1"/>
          <p:nvPr/>
        </p:nvSpPr>
        <p:spPr>
          <a:xfrm>
            <a:off x="838200" y="6188353"/>
            <a:ext cx="10112646" cy="707886"/>
          </a:xfrm>
          <a:prstGeom prst="rect">
            <a:avLst/>
          </a:prstGeom>
          <a:noFill/>
        </p:spPr>
        <p:txBody>
          <a:bodyPr wrap="square">
            <a:spAutoFit/>
          </a:bodyPr>
          <a:lstStyle/>
          <a:p>
            <a:endParaRPr lang="en-US" sz="1200" i="1" dirty="0">
              <a:solidFill>
                <a:srgbClr val="0070C0"/>
              </a:solidFill>
              <a:latin typeface="Tw Cen MT" panose="020B0602020104020603" pitchFamily="34" charset="0"/>
            </a:endParaRPr>
          </a:p>
          <a:p>
            <a:r>
              <a:rPr lang="en-US" sz="1400" b="1" i="1" dirty="0">
                <a:solidFill>
                  <a:srgbClr val="0070C0"/>
                </a:solidFill>
                <a:latin typeface="Tw Cen MT" panose="020B0602020104020603" pitchFamily="34" charset="0"/>
              </a:rPr>
              <a:t>Model 1: </a:t>
            </a:r>
            <a:r>
              <a:rPr lang="en-US" sz="1400" i="1" dirty="0">
                <a:solidFill>
                  <a:srgbClr val="0070C0"/>
                </a:solidFill>
                <a:latin typeface="Tw Cen MT" panose="020B0602020104020603" pitchFamily="34" charset="0"/>
              </a:rPr>
              <a:t>With all features |  </a:t>
            </a:r>
            <a:r>
              <a:rPr lang="en-US" sz="1400" b="1" i="1" dirty="0">
                <a:solidFill>
                  <a:srgbClr val="0070C0"/>
                </a:solidFill>
                <a:latin typeface="Tw Cen MT" panose="020B0602020104020603" pitchFamily="34" charset="0"/>
              </a:rPr>
              <a:t>Model 2: </a:t>
            </a:r>
            <a:r>
              <a:rPr lang="en-US" sz="1400" i="1" dirty="0">
                <a:solidFill>
                  <a:srgbClr val="0070C0"/>
                </a:solidFill>
                <a:latin typeface="Tw Cen MT" panose="020B0602020104020603" pitchFamily="34" charset="0"/>
              </a:rPr>
              <a:t>After removing multi-collinear variables  |  </a:t>
            </a:r>
            <a:r>
              <a:rPr lang="en-US" sz="1400" b="1" i="1" dirty="0">
                <a:solidFill>
                  <a:srgbClr val="0070C0"/>
                </a:solidFill>
                <a:latin typeface="Tw Cen MT" panose="020B0602020104020603" pitchFamily="34" charset="0"/>
              </a:rPr>
              <a:t>Model 3: </a:t>
            </a:r>
            <a:r>
              <a:rPr lang="en-US" sz="1400" i="1" dirty="0">
                <a:solidFill>
                  <a:srgbClr val="0070C0"/>
                </a:solidFill>
                <a:latin typeface="Tw Cen MT" panose="020B0602020104020603" pitchFamily="34" charset="0"/>
              </a:rPr>
              <a:t>After removing insignificant variables from all the features</a:t>
            </a:r>
          </a:p>
        </p:txBody>
      </p:sp>
      <p:sp>
        <p:nvSpPr>
          <p:cNvPr id="2" name="Rectangle 1">
            <a:extLst>
              <a:ext uri="{FF2B5EF4-FFF2-40B4-BE49-F238E27FC236}">
                <a16:creationId xmlns:a16="http://schemas.microsoft.com/office/drawing/2014/main" id="{F33E783A-6CAD-7E7E-098A-96337280A31E}"/>
              </a:ext>
            </a:extLst>
          </p:cNvPr>
          <p:cNvSpPr/>
          <p:nvPr/>
        </p:nvSpPr>
        <p:spPr>
          <a:xfrm>
            <a:off x="0" y="314260"/>
            <a:ext cx="6448926"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70:30 Train-Test Split </a:t>
            </a:r>
          </a:p>
        </p:txBody>
      </p:sp>
    </p:spTree>
    <p:extLst>
      <p:ext uri="{BB962C8B-B14F-4D97-AF65-F5344CB8AC3E}">
        <p14:creationId xmlns:p14="http://schemas.microsoft.com/office/powerpoint/2010/main" val="94059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517342-5B2D-2E10-D026-02254AFB9B78}"/>
              </a:ext>
            </a:extLst>
          </p:cNvPr>
          <p:cNvSpPr>
            <a:spLocks noGrp="1"/>
          </p:cNvSpPr>
          <p:nvPr>
            <p:ph type="sldNum" sz="quarter" idx="12"/>
          </p:nvPr>
        </p:nvSpPr>
        <p:spPr/>
        <p:txBody>
          <a:bodyPr/>
          <a:lstStyle/>
          <a:p>
            <a:fld id="{5EA792F7-1D9E-4C7E-A103-E8EDFDC2691E}" type="slidenum">
              <a:rPr lang="en-US" smtClean="0"/>
              <a:t>27</a:t>
            </a:fld>
            <a:endParaRPr lang="en-US" dirty="0"/>
          </a:p>
        </p:txBody>
      </p:sp>
      <p:graphicFrame>
        <p:nvGraphicFramePr>
          <p:cNvPr id="8" name="Table 7">
            <a:extLst>
              <a:ext uri="{FF2B5EF4-FFF2-40B4-BE49-F238E27FC236}">
                <a16:creationId xmlns:a16="http://schemas.microsoft.com/office/drawing/2014/main" id="{7AC4551A-0232-D81E-CB66-DB9DDBF63931}"/>
              </a:ext>
            </a:extLst>
          </p:cNvPr>
          <p:cNvGraphicFramePr>
            <a:graphicFrameLocks noGrp="1"/>
          </p:cNvGraphicFramePr>
          <p:nvPr>
            <p:extLst>
              <p:ext uri="{D42A27DB-BD31-4B8C-83A1-F6EECF244321}">
                <p14:modId xmlns:p14="http://schemas.microsoft.com/office/powerpoint/2010/main" val="4289039474"/>
              </p:ext>
            </p:extLst>
          </p:nvPr>
        </p:nvGraphicFramePr>
        <p:xfrm>
          <a:off x="941433" y="1608669"/>
          <a:ext cx="10412367" cy="4613388"/>
        </p:xfrm>
        <a:graphic>
          <a:graphicData uri="http://schemas.openxmlformats.org/drawingml/2006/table">
            <a:tbl>
              <a:tblPr firstRow="1" bandRow="1">
                <a:tableStyleId>{7DF18680-E054-41AD-8BC1-D1AEF772440D}</a:tableStyleId>
              </a:tblPr>
              <a:tblGrid>
                <a:gridCol w="1487481">
                  <a:extLst>
                    <a:ext uri="{9D8B030D-6E8A-4147-A177-3AD203B41FA5}">
                      <a16:colId xmlns:a16="http://schemas.microsoft.com/office/drawing/2014/main" val="1461000187"/>
                    </a:ext>
                  </a:extLst>
                </a:gridCol>
                <a:gridCol w="1511357">
                  <a:extLst>
                    <a:ext uri="{9D8B030D-6E8A-4147-A177-3AD203B41FA5}">
                      <a16:colId xmlns:a16="http://schemas.microsoft.com/office/drawing/2014/main" val="274004849"/>
                    </a:ext>
                  </a:extLst>
                </a:gridCol>
                <a:gridCol w="1463605">
                  <a:extLst>
                    <a:ext uri="{9D8B030D-6E8A-4147-A177-3AD203B41FA5}">
                      <a16:colId xmlns:a16="http://schemas.microsoft.com/office/drawing/2014/main" val="2216898443"/>
                    </a:ext>
                  </a:extLst>
                </a:gridCol>
                <a:gridCol w="1487481">
                  <a:extLst>
                    <a:ext uri="{9D8B030D-6E8A-4147-A177-3AD203B41FA5}">
                      <a16:colId xmlns:a16="http://schemas.microsoft.com/office/drawing/2014/main" val="1409707757"/>
                    </a:ext>
                  </a:extLst>
                </a:gridCol>
                <a:gridCol w="1487481">
                  <a:extLst>
                    <a:ext uri="{9D8B030D-6E8A-4147-A177-3AD203B41FA5}">
                      <a16:colId xmlns:a16="http://schemas.microsoft.com/office/drawing/2014/main" val="180772592"/>
                    </a:ext>
                  </a:extLst>
                </a:gridCol>
                <a:gridCol w="1487481">
                  <a:extLst>
                    <a:ext uri="{9D8B030D-6E8A-4147-A177-3AD203B41FA5}">
                      <a16:colId xmlns:a16="http://schemas.microsoft.com/office/drawing/2014/main" val="3985186433"/>
                    </a:ext>
                  </a:extLst>
                </a:gridCol>
                <a:gridCol w="1487481">
                  <a:extLst>
                    <a:ext uri="{9D8B030D-6E8A-4147-A177-3AD203B41FA5}">
                      <a16:colId xmlns:a16="http://schemas.microsoft.com/office/drawing/2014/main" val="2665633591"/>
                    </a:ext>
                  </a:extLst>
                </a:gridCol>
              </a:tblGrid>
              <a:tr h="535218">
                <a:tc>
                  <a:txBody>
                    <a:bodyPr/>
                    <a:lstStyle/>
                    <a:p>
                      <a:r>
                        <a:rPr lang="en-US" sz="1600">
                          <a:latin typeface="Tw Cen MT" panose="020B0602020104020603" pitchFamily="34" charset="0"/>
                        </a:rPr>
                        <a:t>Algorithms</a:t>
                      </a:r>
                    </a:p>
                  </a:txBody>
                  <a:tcPr/>
                </a:tc>
                <a:tc>
                  <a:txBody>
                    <a:bodyPr/>
                    <a:lstStyle/>
                    <a:p>
                      <a:r>
                        <a:rPr lang="en-US" sz="1600" dirty="0">
                          <a:latin typeface="Tw Cen MT" panose="020B0602020104020603" pitchFamily="34" charset="0"/>
                        </a:rPr>
                        <a:t>Model-1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txBody>
                  <a:tcPr/>
                </a:tc>
                <a:tc>
                  <a:txBody>
                    <a:bodyPr/>
                    <a:lstStyle/>
                    <a:p>
                      <a:r>
                        <a:rPr lang="en-US" sz="1600" dirty="0">
                          <a:latin typeface="Tw Cen MT" panose="020B0602020104020603" pitchFamily="34" charset="0"/>
                        </a:rPr>
                        <a:t>Model-2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w Cen MT" panose="020B0602020104020603" pitchFamily="34" charset="0"/>
                        </a:rPr>
                        <a:t>(R- square)</a:t>
                      </a:r>
                    </a:p>
                    <a:p>
                      <a:endParaRPr lang="en-US" sz="1600" dirty="0">
                        <a:latin typeface="Tw Cen MT" panose="020B0602020104020603" pitchFamily="34" charset="0"/>
                      </a:endParaRPr>
                    </a:p>
                  </a:txBody>
                  <a:tcPr/>
                </a:tc>
                <a:tc>
                  <a:txBody>
                    <a:bodyPr/>
                    <a:lstStyle/>
                    <a:p>
                      <a:r>
                        <a:rPr lang="en-US" sz="1600" dirty="0">
                          <a:latin typeface="Tw Cen MT" panose="020B0602020104020603" pitchFamily="34" charset="0"/>
                        </a:rPr>
                        <a:t>Model-1</a:t>
                      </a:r>
                    </a:p>
                    <a:p>
                      <a:r>
                        <a:rPr lang="en-US" sz="1600" dirty="0">
                          <a:latin typeface="Tw Cen MT" panose="020B0602020104020603" pitchFamily="34" charset="0"/>
                        </a:rPr>
                        <a:t>(MAE)</a:t>
                      </a:r>
                    </a:p>
                    <a:p>
                      <a:endParaRPr lang="en-US" sz="1600" dirty="0">
                        <a:latin typeface="Tw Cen MT" panose="020B0602020104020603" pitchFamily="34" charset="0"/>
                      </a:endParaRPr>
                    </a:p>
                  </a:txBody>
                  <a:tcPr/>
                </a:tc>
                <a:tc>
                  <a:txBody>
                    <a:bodyPr/>
                    <a:lstStyle/>
                    <a:p>
                      <a:r>
                        <a:rPr lang="en-US" sz="1600">
                          <a:latin typeface="Tw Cen MT" panose="020B0602020104020603" pitchFamily="34" charset="0"/>
                        </a:rPr>
                        <a:t>Model-2</a:t>
                      </a:r>
                    </a:p>
                    <a:p>
                      <a:r>
                        <a:rPr lang="en-US" sz="1600">
                          <a:latin typeface="Tw Cen MT" panose="020B0602020104020603" pitchFamily="34" charset="0"/>
                        </a:rPr>
                        <a:t>(MAE)</a:t>
                      </a:r>
                    </a:p>
                  </a:txBody>
                  <a:tcPr/>
                </a:tc>
                <a:tc>
                  <a:txBody>
                    <a:bodyPr/>
                    <a:lstStyle/>
                    <a:p>
                      <a:r>
                        <a:rPr lang="en-US" sz="1600" dirty="0">
                          <a:latin typeface="Tw Cen MT" panose="020B0602020104020603" pitchFamily="34" charset="0"/>
                        </a:rPr>
                        <a:t>Model-3</a:t>
                      </a:r>
                    </a:p>
                    <a:p>
                      <a:r>
                        <a:rPr lang="en-US" sz="1600" dirty="0">
                          <a:latin typeface="Tw Cen MT" panose="020B0602020104020603" pitchFamily="34" charset="0"/>
                        </a:rPr>
                        <a:t>(MAE)</a:t>
                      </a:r>
                    </a:p>
                  </a:txBody>
                  <a:tcPr/>
                </a:tc>
                <a:extLst>
                  <a:ext uri="{0D108BD9-81ED-4DB2-BD59-A6C34878D82A}">
                    <a16:rowId xmlns:a16="http://schemas.microsoft.com/office/drawing/2014/main" val="3397853837"/>
                  </a:ext>
                </a:extLst>
              </a:tr>
              <a:tr h="535218">
                <a:tc>
                  <a:txBody>
                    <a:bodyPr/>
                    <a:lstStyle/>
                    <a:p>
                      <a:r>
                        <a:rPr lang="en-US" sz="1600" b="1" dirty="0">
                          <a:latin typeface="Tw Cen MT" panose="020B0602020104020603" pitchFamily="34" charset="0"/>
                        </a:rPr>
                        <a:t>Linear Regression</a:t>
                      </a:r>
                    </a:p>
                  </a:txBody>
                  <a:tcPr>
                    <a:solidFill>
                      <a:schemeClr val="accent5">
                        <a:lumMod val="60000"/>
                        <a:lumOff val="40000"/>
                      </a:schemeClr>
                    </a:solidFill>
                  </a:tcPr>
                </a:tc>
                <a:tc>
                  <a:txBody>
                    <a:bodyPr/>
                    <a:lstStyle/>
                    <a:p>
                      <a:r>
                        <a:rPr lang="en-US" sz="1600" dirty="0">
                          <a:latin typeface="Tw Cen MT" panose="020B0602020104020603" pitchFamily="34" charset="0"/>
                        </a:rPr>
                        <a:t>0.917</a:t>
                      </a:r>
                    </a:p>
                  </a:txBody>
                  <a:tcPr/>
                </a:tc>
                <a:tc>
                  <a:txBody>
                    <a:bodyPr/>
                    <a:lstStyle/>
                    <a:p>
                      <a:r>
                        <a:rPr lang="en-US" sz="1600" dirty="0">
                          <a:latin typeface="Tw Cen MT" panose="020B0602020104020603" pitchFamily="34" charset="0"/>
                        </a:rPr>
                        <a:t>0.874</a:t>
                      </a:r>
                    </a:p>
                  </a:txBody>
                  <a:tcPr/>
                </a:tc>
                <a:tc>
                  <a:txBody>
                    <a:bodyPr/>
                    <a:lstStyle/>
                    <a:p>
                      <a:r>
                        <a:rPr lang="en-US" sz="1600">
                          <a:latin typeface="Tw Cen MT" panose="020B0602020104020603" pitchFamily="34" charset="0"/>
                        </a:rPr>
                        <a:t>0.918</a:t>
                      </a:r>
                    </a:p>
                  </a:txBody>
                  <a:tcPr/>
                </a:tc>
                <a:tc>
                  <a:txBody>
                    <a:bodyPr/>
                    <a:lstStyle/>
                    <a:p>
                      <a:r>
                        <a:rPr lang="en-US" sz="1600">
                          <a:latin typeface="Tw Cen MT" panose="020B0602020104020603" pitchFamily="34" charset="0"/>
                        </a:rPr>
                        <a:t>6.86</a:t>
                      </a:r>
                    </a:p>
                  </a:txBody>
                  <a:tcPr/>
                </a:tc>
                <a:tc>
                  <a:txBody>
                    <a:bodyPr/>
                    <a:lstStyle/>
                    <a:p>
                      <a:r>
                        <a:rPr lang="en-US" sz="1600">
                          <a:latin typeface="Tw Cen MT" panose="020B0602020104020603" pitchFamily="34" charset="0"/>
                        </a:rPr>
                        <a:t>8.32</a:t>
                      </a:r>
                    </a:p>
                  </a:txBody>
                  <a:tcPr/>
                </a:tc>
                <a:tc>
                  <a:txBody>
                    <a:bodyPr/>
                    <a:lstStyle/>
                    <a:p>
                      <a:r>
                        <a:rPr lang="en-US" sz="1600">
                          <a:latin typeface="Tw Cen MT" panose="020B0602020104020603" pitchFamily="34" charset="0"/>
                        </a:rPr>
                        <a:t>6.93</a:t>
                      </a:r>
                    </a:p>
                  </a:txBody>
                  <a:tcPr/>
                </a:tc>
                <a:extLst>
                  <a:ext uri="{0D108BD9-81ED-4DB2-BD59-A6C34878D82A}">
                    <a16:rowId xmlns:a16="http://schemas.microsoft.com/office/drawing/2014/main" val="1149560534"/>
                  </a:ext>
                </a:extLst>
              </a:tr>
              <a:tr h="535218">
                <a:tc>
                  <a:txBody>
                    <a:bodyPr/>
                    <a:lstStyle/>
                    <a:p>
                      <a:r>
                        <a:rPr lang="en-US" sz="1600" b="1">
                          <a:latin typeface="Tw Cen MT" panose="020B0602020104020603" pitchFamily="34" charset="0"/>
                        </a:rPr>
                        <a:t>KNN</a:t>
                      </a:r>
                    </a:p>
                  </a:txBody>
                  <a:tcPr>
                    <a:solidFill>
                      <a:schemeClr val="accent5">
                        <a:lumMod val="60000"/>
                        <a:lumOff val="40000"/>
                      </a:schemeClr>
                    </a:solidFill>
                  </a:tcPr>
                </a:tc>
                <a:tc>
                  <a:txBody>
                    <a:bodyPr/>
                    <a:lstStyle/>
                    <a:p>
                      <a:r>
                        <a:rPr lang="en-US" sz="1600">
                          <a:latin typeface="Tw Cen MT" panose="020B0602020104020603" pitchFamily="34" charset="0"/>
                        </a:rPr>
                        <a:t>0.973</a:t>
                      </a:r>
                    </a:p>
                  </a:txBody>
                  <a:tcPr/>
                </a:tc>
                <a:tc>
                  <a:txBody>
                    <a:bodyPr/>
                    <a:lstStyle/>
                    <a:p>
                      <a:r>
                        <a:rPr lang="en-US" sz="1600">
                          <a:latin typeface="Tw Cen MT" panose="020B0602020104020603" pitchFamily="34" charset="0"/>
                        </a:rPr>
                        <a:t>0.978</a:t>
                      </a:r>
                    </a:p>
                  </a:txBody>
                  <a:tcPr/>
                </a:tc>
                <a:tc>
                  <a:txBody>
                    <a:bodyPr/>
                    <a:lstStyle/>
                    <a:p>
                      <a:r>
                        <a:rPr lang="en-US" sz="1600">
                          <a:latin typeface="Tw Cen MT" panose="020B0602020104020603" pitchFamily="34" charset="0"/>
                        </a:rPr>
                        <a:t>0.997</a:t>
                      </a:r>
                    </a:p>
                  </a:txBody>
                  <a:tcPr/>
                </a:tc>
                <a:tc>
                  <a:txBody>
                    <a:bodyPr/>
                    <a:lstStyle/>
                    <a:p>
                      <a:r>
                        <a:rPr lang="en-US" sz="1600" dirty="0">
                          <a:latin typeface="Tw Cen MT" panose="020B0602020104020603" pitchFamily="34" charset="0"/>
                        </a:rPr>
                        <a:t>2.29</a:t>
                      </a:r>
                    </a:p>
                  </a:txBody>
                  <a:tcPr/>
                </a:tc>
                <a:tc>
                  <a:txBody>
                    <a:bodyPr/>
                    <a:lstStyle/>
                    <a:p>
                      <a:r>
                        <a:rPr lang="en-US" sz="1600">
                          <a:latin typeface="Tw Cen MT" panose="020B0602020104020603" pitchFamily="34" charset="0"/>
                        </a:rPr>
                        <a:t>2.09</a:t>
                      </a:r>
                    </a:p>
                  </a:txBody>
                  <a:tcPr/>
                </a:tc>
                <a:tc>
                  <a:txBody>
                    <a:bodyPr/>
                    <a:lstStyle/>
                    <a:p>
                      <a:r>
                        <a:rPr lang="en-US" sz="1600">
                          <a:latin typeface="Tw Cen MT" panose="020B0602020104020603" pitchFamily="34" charset="0"/>
                        </a:rPr>
                        <a:t>0.66</a:t>
                      </a:r>
                    </a:p>
                  </a:txBody>
                  <a:tcPr/>
                </a:tc>
                <a:extLst>
                  <a:ext uri="{0D108BD9-81ED-4DB2-BD59-A6C34878D82A}">
                    <a16:rowId xmlns:a16="http://schemas.microsoft.com/office/drawing/2014/main" val="2577023182"/>
                  </a:ext>
                </a:extLst>
              </a:tr>
              <a:tr h="535218">
                <a:tc>
                  <a:txBody>
                    <a:bodyPr/>
                    <a:lstStyle/>
                    <a:p>
                      <a:r>
                        <a:rPr lang="en-US" sz="1600" b="1">
                          <a:latin typeface="Tw Cen MT" panose="020B0602020104020603" pitchFamily="34" charset="0"/>
                        </a:rPr>
                        <a:t>Decision Tree</a:t>
                      </a:r>
                    </a:p>
                  </a:txBody>
                  <a:tcPr>
                    <a:solidFill>
                      <a:schemeClr val="accent5">
                        <a:lumMod val="60000"/>
                        <a:lumOff val="40000"/>
                      </a:schemeClr>
                    </a:solidFill>
                  </a:tcPr>
                </a:tc>
                <a:tc>
                  <a:txBody>
                    <a:bodyPr/>
                    <a:lstStyle/>
                    <a:p>
                      <a:r>
                        <a:rPr lang="en-US" sz="1600">
                          <a:latin typeface="Tw Cen MT" panose="020B0602020104020603" pitchFamily="34" charset="0"/>
                        </a:rPr>
                        <a:t>0.891</a:t>
                      </a:r>
                    </a:p>
                  </a:txBody>
                  <a:tcPr/>
                </a:tc>
                <a:tc>
                  <a:txBody>
                    <a:bodyPr/>
                    <a:lstStyle/>
                    <a:p>
                      <a:r>
                        <a:rPr lang="en-US" sz="1600">
                          <a:latin typeface="Tw Cen MT" panose="020B0602020104020603" pitchFamily="34" charset="0"/>
                        </a:rPr>
                        <a:t>0.893</a:t>
                      </a:r>
                    </a:p>
                  </a:txBody>
                  <a:tcPr/>
                </a:tc>
                <a:tc>
                  <a:txBody>
                    <a:bodyPr/>
                    <a:lstStyle/>
                    <a:p>
                      <a:r>
                        <a:rPr lang="en-US" sz="1600">
                          <a:latin typeface="Tw Cen MT" panose="020B0602020104020603" pitchFamily="34" charset="0"/>
                        </a:rPr>
                        <a:t>0.894</a:t>
                      </a:r>
                    </a:p>
                  </a:txBody>
                  <a:tcPr/>
                </a:tc>
                <a:tc>
                  <a:txBody>
                    <a:bodyPr/>
                    <a:lstStyle/>
                    <a:p>
                      <a:r>
                        <a:rPr lang="en-US" sz="1600">
                          <a:latin typeface="Tw Cen MT" panose="020B0602020104020603" pitchFamily="34" charset="0"/>
                        </a:rPr>
                        <a:t>6.07</a:t>
                      </a:r>
                    </a:p>
                  </a:txBody>
                  <a:tcPr/>
                </a:tc>
                <a:tc>
                  <a:txBody>
                    <a:bodyPr/>
                    <a:lstStyle/>
                    <a:p>
                      <a:r>
                        <a:rPr lang="en-US" sz="1600">
                          <a:latin typeface="Tw Cen MT" panose="020B0602020104020603" pitchFamily="34" charset="0"/>
                        </a:rPr>
                        <a:t>5.96</a:t>
                      </a:r>
                    </a:p>
                  </a:txBody>
                  <a:tcPr/>
                </a:tc>
                <a:tc>
                  <a:txBody>
                    <a:bodyPr/>
                    <a:lstStyle/>
                    <a:p>
                      <a:r>
                        <a:rPr lang="en-US" sz="1600">
                          <a:latin typeface="Tw Cen MT" panose="020B0602020104020603" pitchFamily="34" charset="0"/>
                        </a:rPr>
                        <a:t>5.97</a:t>
                      </a:r>
                    </a:p>
                  </a:txBody>
                  <a:tcPr/>
                </a:tc>
                <a:extLst>
                  <a:ext uri="{0D108BD9-81ED-4DB2-BD59-A6C34878D82A}">
                    <a16:rowId xmlns:a16="http://schemas.microsoft.com/office/drawing/2014/main" val="3750674396"/>
                  </a:ext>
                </a:extLst>
              </a:tr>
              <a:tr h="535218">
                <a:tc>
                  <a:txBody>
                    <a:bodyPr/>
                    <a:lstStyle/>
                    <a:p>
                      <a:r>
                        <a:rPr lang="en-US" sz="1600" b="1" dirty="0">
                          <a:solidFill>
                            <a:schemeClr val="bg1"/>
                          </a:solidFill>
                          <a:latin typeface="Tw Cen MT" panose="020B0602020104020603" pitchFamily="34" charset="0"/>
                        </a:rPr>
                        <a:t>Random Forest</a:t>
                      </a:r>
                    </a:p>
                  </a:txBody>
                  <a:tcPr>
                    <a:solidFill>
                      <a:schemeClr val="accent5">
                        <a:lumMod val="60000"/>
                        <a:lumOff val="40000"/>
                      </a:schemeClr>
                    </a:solidFill>
                  </a:tcPr>
                </a:tc>
                <a:tc>
                  <a:txBody>
                    <a:bodyPr/>
                    <a:lstStyle/>
                    <a:p>
                      <a:r>
                        <a:rPr lang="en-US" sz="1600">
                          <a:solidFill>
                            <a:schemeClr val="bg1"/>
                          </a:solidFill>
                          <a:latin typeface="Tw Cen MT" panose="020B0602020104020603" pitchFamily="34" charset="0"/>
                        </a:rPr>
                        <a:t>0.999</a:t>
                      </a:r>
                    </a:p>
                  </a:txBody>
                  <a:tcPr>
                    <a:solidFill>
                      <a:srgbClr val="0070C0"/>
                    </a:solidFill>
                  </a:tcPr>
                </a:tc>
                <a:tc>
                  <a:txBody>
                    <a:bodyPr/>
                    <a:lstStyle/>
                    <a:p>
                      <a:r>
                        <a:rPr lang="en-US" sz="1600" dirty="0">
                          <a:solidFill>
                            <a:schemeClr val="bg1"/>
                          </a:solidFill>
                          <a:latin typeface="Tw Cen MT" panose="020B0602020104020603" pitchFamily="34" charset="0"/>
                        </a:rPr>
                        <a:t>0.999</a:t>
                      </a:r>
                    </a:p>
                  </a:txBody>
                  <a:tcPr>
                    <a:solidFill>
                      <a:srgbClr val="0070C0"/>
                    </a:solidFill>
                  </a:tcPr>
                </a:tc>
                <a:tc>
                  <a:txBody>
                    <a:bodyPr/>
                    <a:lstStyle/>
                    <a:p>
                      <a:r>
                        <a:rPr lang="en-US" sz="1600">
                          <a:latin typeface="Tw Cen MT" panose="020B0602020104020603" pitchFamily="34" charset="0"/>
                        </a:rPr>
                        <a:t>0.999</a:t>
                      </a:r>
                    </a:p>
                  </a:txBody>
                  <a:tcPr/>
                </a:tc>
                <a:tc>
                  <a:txBody>
                    <a:bodyPr/>
                    <a:lstStyle/>
                    <a:p>
                      <a:r>
                        <a:rPr lang="en-US" sz="1600">
                          <a:solidFill>
                            <a:schemeClr val="bg1"/>
                          </a:solidFill>
                          <a:latin typeface="Tw Cen MT" panose="020B0602020104020603" pitchFamily="34" charset="0"/>
                        </a:rPr>
                        <a:t>0.24</a:t>
                      </a:r>
                    </a:p>
                  </a:txBody>
                  <a:tcPr>
                    <a:solidFill>
                      <a:srgbClr val="0070C0"/>
                    </a:solidFill>
                  </a:tcPr>
                </a:tc>
                <a:tc>
                  <a:txBody>
                    <a:bodyPr/>
                    <a:lstStyle/>
                    <a:p>
                      <a:r>
                        <a:rPr lang="en-US" sz="1600" dirty="0">
                          <a:solidFill>
                            <a:schemeClr val="bg1"/>
                          </a:solidFill>
                          <a:latin typeface="Tw Cen MT" panose="020B0602020104020603" pitchFamily="34" charset="0"/>
                        </a:rPr>
                        <a:t>0.24</a:t>
                      </a:r>
                    </a:p>
                  </a:txBody>
                  <a:tcPr>
                    <a:solidFill>
                      <a:srgbClr val="0070C0"/>
                    </a:solidFill>
                  </a:tcPr>
                </a:tc>
                <a:tc>
                  <a:txBody>
                    <a:bodyPr/>
                    <a:lstStyle/>
                    <a:p>
                      <a:r>
                        <a:rPr lang="en-US" sz="1600">
                          <a:latin typeface="Tw Cen MT" panose="020B0602020104020603" pitchFamily="34" charset="0"/>
                        </a:rPr>
                        <a:t>0.43</a:t>
                      </a:r>
                    </a:p>
                  </a:txBody>
                  <a:tcPr/>
                </a:tc>
                <a:extLst>
                  <a:ext uri="{0D108BD9-81ED-4DB2-BD59-A6C34878D82A}">
                    <a16:rowId xmlns:a16="http://schemas.microsoft.com/office/drawing/2014/main" val="343893300"/>
                  </a:ext>
                </a:extLst>
              </a:tr>
              <a:tr h="535218">
                <a:tc>
                  <a:txBody>
                    <a:bodyPr/>
                    <a:lstStyle/>
                    <a:p>
                      <a:r>
                        <a:rPr lang="en-US" sz="1600" b="1">
                          <a:latin typeface="Tw Cen MT" panose="020B0602020104020603" pitchFamily="34" charset="0"/>
                        </a:rPr>
                        <a:t>Bagging</a:t>
                      </a:r>
                    </a:p>
                  </a:txBody>
                  <a:tcPr>
                    <a:solidFill>
                      <a:schemeClr val="accent5">
                        <a:lumMod val="60000"/>
                        <a:lumOff val="40000"/>
                      </a:schemeClr>
                    </a:solidFill>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0.996</a:t>
                      </a:r>
                    </a:p>
                  </a:txBody>
                  <a:tcPr/>
                </a:tc>
                <a:tc>
                  <a:txBody>
                    <a:bodyPr/>
                    <a:lstStyle/>
                    <a:p>
                      <a:r>
                        <a:rPr lang="en-US" sz="1600">
                          <a:latin typeface="Tw Cen MT" panose="020B0602020104020603" pitchFamily="34" charset="0"/>
                        </a:rPr>
                        <a:t>0.997</a:t>
                      </a:r>
                    </a:p>
                  </a:txBody>
                  <a:tcPr/>
                </a:tc>
                <a:tc>
                  <a:txBody>
                    <a:bodyPr/>
                    <a:lstStyle/>
                    <a:p>
                      <a:r>
                        <a:rPr lang="en-US" sz="1600">
                          <a:latin typeface="Tw Cen MT" panose="020B0602020104020603" pitchFamily="34" charset="0"/>
                        </a:rPr>
                        <a:t>1.04</a:t>
                      </a:r>
                    </a:p>
                  </a:txBody>
                  <a:tcPr/>
                </a:tc>
                <a:tc>
                  <a:txBody>
                    <a:bodyPr/>
                    <a:lstStyle/>
                    <a:p>
                      <a:r>
                        <a:rPr lang="en-US" sz="1600" dirty="0">
                          <a:latin typeface="Tw Cen MT" panose="020B0602020104020603" pitchFamily="34" charset="0"/>
                        </a:rPr>
                        <a:t>0.85</a:t>
                      </a:r>
                    </a:p>
                  </a:txBody>
                  <a:tcPr/>
                </a:tc>
                <a:tc>
                  <a:txBody>
                    <a:bodyPr/>
                    <a:lstStyle/>
                    <a:p>
                      <a:r>
                        <a:rPr lang="en-US" sz="1600" dirty="0">
                          <a:latin typeface="Tw Cen MT" panose="020B0602020104020603" pitchFamily="34" charset="0"/>
                        </a:rPr>
                        <a:t>0.75</a:t>
                      </a:r>
                    </a:p>
                  </a:txBody>
                  <a:tcPr/>
                </a:tc>
                <a:extLst>
                  <a:ext uri="{0D108BD9-81ED-4DB2-BD59-A6C34878D82A}">
                    <a16:rowId xmlns:a16="http://schemas.microsoft.com/office/drawing/2014/main" val="3864109974"/>
                  </a:ext>
                </a:extLst>
              </a:tr>
              <a:tr h="535218">
                <a:tc>
                  <a:txBody>
                    <a:bodyPr/>
                    <a:lstStyle/>
                    <a:p>
                      <a:r>
                        <a:rPr lang="en-US" sz="1600" b="1">
                          <a:latin typeface="Tw Cen MT" panose="020B0602020104020603" pitchFamily="34" charset="0"/>
                        </a:rPr>
                        <a:t>Boosting</a:t>
                      </a:r>
                    </a:p>
                  </a:txBody>
                  <a:tcPr>
                    <a:solidFill>
                      <a:schemeClr val="accent5">
                        <a:lumMod val="60000"/>
                        <a:lumOff val="40000"/>
                      </a:schemeClr>
                    </a:solidFill>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0.995</a:t>
                      </a:r>
                    </a:p>
                  </a:txBody>
                  <a:tcPr/>
                </a:tc>
                <a:tc>
                  <a:txBody>
                    <a:bodyPr/>
                    <a:lstStyle/>
                    <a:p>
                      <a:r>
                        <a:rPr lang="en-US" sz="1600">
                          <a:latin typeface="Tw Cen MT" panose="020B0602020104020603" pitchFamily="34" charset="0"/>
                        </a:rPr>
                        <a:t>1.26</a:t>
                      </a:r>
                    </a:p>
                  </a:txBody>
                  <a:tcPr/>
                </a:tc>
                <a:tc>
                  <a:txBody>
                    <a:bodyPr/>
                    <a:lstStyle/>
                    <a:p>
                      <a:r>
                        <a:rPr lang="en-US" sz="1600">
                          <a:latin typeface="Tw Cen MT" panose="020B0602020104020603" pitchFamily="34" charset="0"/>
                        </a:rPr>
                        <a:t>1.22</a:t>
                      </a:r>
                    </a:p>
                  </a:txBody>
                  <a:tcPr/>
                </a:tc>
                <a:tc>
                  <a:txBody>
                    <a:bodyPr/>
                    <a:lstStyle/>
                    <a:p>
                      <a:r>
                        <a:rPr lang="en-US" sz="1600" dirty="0">
                          <a:latin typeface="Tw Cen MT" panose="020B0602020104020603" pitchFamily="34" charset="0"/>
                        </a:rPr>
                        <a:t>1.22</a:t>
                      </a:r>
                    </a:p>
                  </a:txBody>
                  <a:tcPr/>
                </a:tc>
                <a:extLst>
                  <a:ext uri="{0D108BD9-81ED-4DB2-BD59-A6C34878D82A}">
                    <a16:rowId xmlns:a16="http://schemas.microsoft.com/office/drawing/2014/main" val="694170453"/>
                  </a:ext>
                </a:extLst>
              </a:tr>
              <a:tr h="535218">
                <a:tc>
                  <a:txBody>
                    <a:bodyPr/>
                    <a:lstStyle/>
                    <a:p>
                      <a:r>
                        <a:rPr lang="en-US" sz="1600" b="1" dirty="0">
                          <a:latin typeface="Tw Cen MT" panose="020B0602020104020603" pitchFamily="34" charset="0"/>
                        </a:rPr>
                        <a:t>SVM</a:t>
                      </a:r>
                    </a:p>
                  </a:txBody>
                  <a:tcPr>
                    <a:solidFill>
                      <a:schemeClr val="accent5">
                        <a:lumMod val="60000"/>
                        <a:lumOff val="40000"/>
                      </a:schemeClr>
                    </a:solidFill>
                  </a:tcPr>
                </a:tc>
                <a:tc gridSpan="3">
                  <a:txBody>
                    <a:bodyPr/>
                    <a:lstStyle/>
                    <a:p>
                      <a:r>
                        <a:rPr lang="en-US" sz="1600">
                          <a:latin typeface="Tw Cen MT" panose="020B0602020104020603" pitchFamily="34" charset="0"/>
                        </a:rPr>
                        <a:t>                              0.907</a:t>
                      </a:r>
                    </a:p>
                  </a:txBody>
                  <a:tcPr/>
                </a:tc>
                <a:tc hMerge="1">
                  <a:txBody>
                    <a:bodyPr/>
                    <a:lstStyle/>
                    <a:p>
                      <a:endParaRPr lang="en-US"/>
                    </a:p>
                  </a:txBody>
                  <a:tcPr/>
                </a:tc>
                <a:tc hMerge="1">
                  <a:txBody>
                    <a:bodyPr/>
                    <a:lstStyle/>
                    <a:p>
                      <a:endParaRPr lang="en-US"/>
                    </a:p>
                  </a:txBody>
                  <a:tcPr/>
                </a:tc>
                <a:tc gridSpan="3">
                  <a:txBody>
                    <a:bodyPr/>
                    <a:lstStyle/>
                    <a:p>
                      <a:r>
                        <a:rPr lang="en-US" sz="1600" dirty="0">
                          <a:latin typeface="Tw Cen MT" panose="020B0602020104020603" pitchFamily="34" charset="0"/>
                        </a:rPr>
                        <a:t>                                    0.195</a:t>
                      </a:r>
                    </a:p>
                  </a:txBody>
                  <a:tcPr/>
                </a:tc>
                <a:tc hMerge="1">
                  <a:txBody>
                    <a:bodyPr/>
                    <a:lstStyle/>
                    <a:p>
                      <a:endParaRPr/>
                    </a:p>
                  </a:txBody>
                  <a:tcPr/>
                </a:tc>
                <a:tc hMerge="1">
                  <a:txBody>
                    <a:bodyPr/>
                    <a:lstStyle/>
                    <a:p>
                      <a:endParaRPr lang="en-US"/>
                    </a:p>
                  </a:txBody>
                  <a:tcPr/>
                </a:tc>
                <a:extLst>
                  <a:ext uri="{0D108BD9-81ED-4DB2-BD59-A6C34878D82A}">
                    <a16:rowId xmlns:a16="http://schemas.microsoft.com/office/drawing/2014/main" val="347997662"/>
                  </a:ext>
                </a:extLst>
              </a:tr>
            </a:tbl>
          </a:graphicData>
        </a:graphic>
      </p:graphicFrame>
      <p:sp>
        <p:nvSpPr>
          <p:cNvPr id="10" name="TextBox 9">
            <a:extLst>
              <a:ext uri="{FF2B5EF4-FFF2-40B4-BE49-F238E27FC236}">
                <a16:creationId xmlns:a16="http://schemas.microsoft.com/office/drawing/2014/main" id="{EE81E3CC-85CC-B931-E032-80F26C97220C}"/>
              </a:ext>
            </a:extLst>
          </p:cNvPr>
          <p:cNvSpPr txBox="1"/>
          <p:nvPr/>
        </p:nvSpPr>
        <p:spPr>
          <a:xfrm>
            <a:off x="931274" y="6125517"/>
            <a:ext cx="10112646" cy="707886"/>
          </a:xfrm>
          <a:prstGeom prst="rect">
            <a:avLst/>
          </a:prstGeom>
          <a:noFill/>
        </p:spPr>
        <p:txBody>
          <a:bodyPr wrap="square">
            <a:spAutoFit/>
          </a:bodyPr>
          <a:lstStyle/>
          <a:p>
            <a:endParaRPr lang="en-US" sz="1200" i="1" dirty="0">
              <a:solidFill>
                <a:srgbClr val="0070C0"/>
              </a:solidFill>
              <a:latin typeface="Tw Cen MT" panose="020B0602020104020603" pitchFamily="34" charset="0"/>
            </a:endParaRPr>
          </a:p>
          <a:p>
            <a:r>
              <a:rPr lang="en-US" sz="1400" b="1" i="1" dirty="0">
                <a:solidFill>
                  <a:srgbClr val="0070C0"/>
                </a:solidFill>
                <a:latin typeface="Tw Cen MT" panose="020B0602020104020603" pitchFamily="34" charset="0"/>
              </a:rPr>
              <a:t>Model 1: </a:t>
            </a:r>
            <a:r>
              <a:rPr lang="en-US" sz="1400" i="1" dirty="0">
                <a:solidFill>
                  <a:srgbClr val="0070C0"/>
                </a:solidFill>
                <a:latin typeface="Tw Cen MT" panose="020B0602020104020603" pitchFamily="34" charset="0"/>
              </a:rPr>
              <a:t>With all features |  </a:t>
            </a:r>
            <a:r>
              <a:rPr lang="en-US" sz="1400" b="1" i="1" dirty="0">
                <a:solidFill>
                  <a:srgbClr val="0070C0"/>
                </a:solidFill>
                <a:latin typeface="Tw Cen MT" panose="020B0602020104020603" pitchFamily="34" charset="0"/>
              </a:rPr>
              <a:t>Model 2: </a:t>
            </a:r>
            <a:r>
              <a:rPr lang="en-US" sz="1400" i="1" dirty="0">
                <a:solidFill>
                  <a:srgbClr val="0070C0"/>
                </a:solidFill>
                <a:latin typeface="Tw Cen MT" panose="020B0602020104020603" pitchFamily="34" charset="0"/>
              </a:rPr>
              <a:t>After removing multi-collinear variables  |  </a:t>
            </a:r>
            <a:r>
              <a:rPr lang="en-US" sz="1400" b="1" i="1" dirty="0">
                <a:solidFill>
                  <a:srgbClr val="0070C0"/>
                </a:solidFill>
                <a:latin typeface="Tw Cen MT" panose="020B0602020104020603" pitchFamily="34" charset="0"/>
              </a:rPr>
              <a:t>Model 3: </a:t>
            </a:r>
            <a:r>
              <a:rPr lang="en-US" sz="1400" i="1" dirty="0">
                <a:solidFill>
                  <a:srgbClr val="0070C0"/>
                </a:solidFill>
                <a:latin typeface="Tw Cen MT" panose="020B0602020104020603" pitchFamily="34" charset="0"/>
              </a:rPr>
              <a:t>After removing insignificant variables from all the features</a:t>
            </a:r>
          </a:p>
        </p:txBody>
      </p:sp>
      <p:sp>
        <p:nvSpPr>
          <p:cNvPr id="2" name="Rectangle 1">
            <a:extLst>
              <a:ext uri="{FF2B5EF4-FFF2-40B4-BE49-F238E27FC236}">
                <a16:creationId xmlns:a16="http://schemas.microsoft.com/office/drawing/2014/main" id="{F33E783A-6CAD-7E7E-098A-96337280A31E}"/>
              </a:ext>
            </a:extLst>
          </p:cNvPr>
          <p:cNvSpPr/>
          <p:nvPr/>
        </p:nvSpPr>
        <p:spPr>
          <a:xfrm>
            <a:off x="0" y="516390"/>
            <a:ext cx="6237171"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60:40 Train-Test Split </a:t>
            </a:r>
          </a:p>
        </p:txBody>
      </p:sp>
    </p:spTree>
    <p:extLst>
      <p:ext uri="{BB962C8B-B14F-4D97-AF65-F5344CB8AC3E}">
        <p14:creationId xmlns:p14="http://schemas.microsoft.com/office/powerpoint/2010/main" val="1967644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17F33A-7779-3213-D1A5-51E35A8EB230}"/>
              </a:ext>
            </a:extLst>
          </p:cNvPr>
          <p:cNvSpPr>
            <a:spLocks noGrp="1"/>
          </p:cNvSpPr>
          <p:nvPr>
            <p:ph type="sldNum" sz="quarter" idx="12"/>
          </p:nvPr>
        </p:nvSpPr>
        <p:spPr/>
        <p:txBody>
          <a:bodyPr/>
          <a:lstStyle/>
          <a:p>
            <a:fld id="{5EA792F7-1D9E-4C7E-A103-E8EDFDC2691E}" type="slidenum">
              <a:rPr lang="en-US" sz="1400" smtClean="0"/>
              <a:t>28</a:t>
            </a:fld>
            <a:endParaRPr lang="en-US" sz="1400" dirty="0"/>
          </a:p>
        </p:txBody>
      </p:sp>
      <p:graphicFrame>
        <p:nvGraphicFramePr>
          <p:cNvPr id="6" name="Table 5">
            <a:extLst>
              <a:ext uri="{FF2B5EF4-FFF2-40B4-BE49-F238E27FC236}">
                <a16:creationId xmlns:a16="http://schemas.microsoft.com/office/drawing/2014/main" id="{2FEF937E-B085-0976-2624-7327339B31A9}"/>
              </a:ext>
            </a:extLst>
          </p:cNvPr>
          <p:cNvGraphicFramePr>
            <a:graphicFrameLocks noGrp="1"/>
          </p:cNvGraphicFramePr>
          <p:nvPr>
            <p:extLst>
              <p:ext uri="{D42A27DB-BD31-4B8C-83A1-F6EECF244321}">
                <p14:modId xmlns:p14="http://schemas.microsoft.com/office/powerpoint/2010/main" val="4107828311"/>
              </p:ext>
            </p:extLst>
          </p:nvPr>
        </p:nvGraphicFramePr>
        <p:xfrm>
          <a:off x="2039210" y="1943837"/>
          <a:ext cx="8369709" cy="3788969"/>
        </p:xfrm>
        <a:graphic>
          <a:graphicData uri="http://schemas.openxmlformats.org/drawingml/2006/table">
            <a:tbl>
              <a:tblPr firstRow="1" bandRow="1">
                <a:tableStyleId>{7DF18680-E054-41AD-8BC1-D1AEF772440D}</a:tableStyleId>
              </a:tblPr>
              <a:tblGrid>
                <a:gridCol w="2789903">
                  <a:extLst>
                    <a:ext uri="{9D8B030D-6E8A-4147-A177-3AD203B41FA5}">
                      <a16:colId xmlns:a16="http://schemas.microsoft.com/office/drawing/2014/main" val="1452464499"/>
                    </a:ext>
                  </a:extLst>
                </a:gridCol>
                <a:gridCol w="2789903">
                  <a:extLst>
                    <a:ext uri="{9D8B030D-6E8A-4147-A177-3AD203B41FA5}">
                      <a16:colId xmlns:a16="http://schemas.microsoft.com/office/drawing/2014/main" val="2329192547"/>
                    </a:ext>
                  </a:extLst>
                </a:gridCol>
                <a:gridCol w="2789903">
                  <a:extLst>
                    <a:ext uri="{9D8B030D-6E8A-4147-A177-3AD203B41FA5}">
                      <a16:colId xmlns:a16="http://schemas.microsoft.com/office/drawing/2014/main" val="3048436985"/>
                    </a:ext>
                  </a:extLst>
                </a:gridCol>
              </a:tblGrid>
              <a:tr h="559028">
                <a:tc>
                  <a:txBody>
                    <a:bodyPr/>
                    <a:lstStyle/>
                    <a:p>
                      <a:r>
                        <a:rPr lang="en-US" sz="2000">
                          <a:latin typeface="Tw Cen MT" panose="020B0602020104020603" pitchFamily="34" charset="0"/>
                        </a:rPr>
                        <a:t>Algorithms</a:t>
                      </a:r>
                    </a:p>
                  </a:txBody>
                  <a:tcPr/>
                </a:tc>
                <a:tc>
                  <a:txBody>
                    <a:bodyPr/>
                    <a:lstStyle/>
                    <a:p>
                      <a:r>
                        <a:rPr lang="en-US" sz="2000" dirty="0">
                          <a:latin typeface="Tw Cen MT" panose="020B0602020104020603" pitchFamily="34" charset="0"/>
                        </a:rPr>
                        <a:t> R- square</a:t>
                      </a:r>
                    </a:p>
                  </a:txBody>
                  <a:tcPr/>
                </a:tc>
                <a:tc>
                  <a:txBody>
                    <a:bodyPr/>
                    <a:lstStyle/>
                    <a:p>
                      <a:r>
                        <a:rPr lang="en-US" sz="2000" dirty="0">
                          <a:latin typeface="Tw Cen MT" panose="020B0602020104020603" pitchFamily="34" charset="0"/>
                        </a:rPr>
                        <a:t>MAE</a:t>
                      </a:r>
                    </a:p>
                  </a:txBody>
                  <a:tcPr/>
                </a:tc>
                <a:extLst>
                  <a:ext uri="{0D108BD9-81ED-4DB2-BD59-A6C34878D82A}">
                    <a16:rowId xmlns:a16="http://schemas.microsoft.com/office/drawing/2014/main" val="658966866"/>
                  </a:ext>
                </a:extLst>
              </a:tr>
              <a:tr h="484491">
                <a:tc>
                  <a:txBody>
                    <a:bodyPr/>
                    <a:lstStyle/>
                    <a:p>
                      <a:r>
                        <a:rPr lang="en-US" sz="2000" b="1">
                          <a:latin typeface="Tw Cen MT" panose="020B0602020104020603" pitchFamily="34" charset="0"/>
                        </a:rPr>
                        <a:t>Linear Regression </a:t>
                      </a:r>
                    </a:p>
                  </a:txBody>
                  <a:tcPr>
                    <a:solidFill>
                      <a:schemeClr val="accent5">
                        <a:lumMod val="60000"/>
                        <a:lumOff val="40000"/>
                      </a:schemeClr>
                    </a:solidFill>
                  </a:tcPr>
                </a:tc>
                <a:tc>
                  <a:txBody>
                    <a:bodyPr/>
                    <a:lstStyle/>
                    <a:p>
                      <a:r>
                        <a:rPr lang="en-US" sz="2000">
                          <a:latin typeface="Tw Cen MT" panose="020B0602020104020603" pitchFamily="34" charset="0"/>
                        </a:rPr>
                        <a:t>0.919</a:t>
                      </a:r>
                    </a:p>
                  </a:txBody>
                  <a:tcPr/>
                </a:tc>
                <a:tc>
                  <a:txBody>
                    <a:bodyPr/>
                    <a:lstStyle/>
                    <a:p>
                      <a:r>
                        <a:rPr lang="en-US" sz="2000">
                          <a:solidFill>
                            <a:schemeClr val="tx1"/>
                          </a:solidFill>
                          <a:latin typeface="Tw Cen MT" panose="020B0602020104020603" pitchFamily="34" charset="0"/>
                        </a:rPr>
                        <a:t>6.86</a:t>
                      </a:r>
                    </a:p>
                  </a:txBody>
                  <a:tcPr/>
                </a:tc>
                <a:extLst>
                  <a:ext uri="{0D108BD9-81ED-4DB2-BD59-A6C34878D82A}">
                    <a16:rowId xmlns:a16="http://schemas.microsoft.com/office/drawing/2014/main" val="2177686985"/>
                  </a:ext>
                </a:extLst>
              </a:tr>
              <a:tr h="453434">
                <a:tc>
                  <a:txBody>
                    <a:bodyPr/>
                    <a:lstStyle/>
                    <a:p>
                      <a:r>
                        <a:rPr lang="en-US" sz="2000" b="1" dirty="0">
                          <a:latin typeface="Tw Cen MT" panose="020B0602020104020603" pitchFamily="34" charset="0"/>
                        </a:rPr>
                        <a:t>K- nearest numbers</a:t>
                      </a:r>
                    </a:p>
                  </a:txBody>
                  <a:tcPr>
                    <a:solidFill>
                      <a:schemeClr val="accent5">
                        <a:lumMod val="60000"/>
                        <a:lumOff val="40000"/>
                      </a:schemeClr>
                    </a:solidFill>
                  </a:tcPr>
                </a:tc>
                <a:tc>
                  <a:txBody>
                    <a:bodyPr/>
                    <a:lstStyle/>
                    <a:p>
                      <a:r>
                        <a:rPr lang="en-US" sz="2000">
                          <a:latin typeface="Tw Cen MT" panose="020B0602020104020603" pitchFamily="34" charset="0"/>
                        </a:rPr>
                        <a:t>0.998</a:t>
                      </a:r>
                    </a:p>
                  </a:txBody>
                  <a:tcPr/>
                </a:tc>
                <a:tc>
                  <a:txBody>
                    <a:bodyPr/>
                    <a:lstStyle/>
                    <a:p>
                      <a:r>
                        <a:rPr lang="en-US" sz="2000">
                          <a:latin typeface="Tw Cen MT" panose="020B0602020104020603" pitchFamily="34" charset="0"/>
                        </a:rPr>
                        <a:t>6.64</a:t>
                      </a:r>
                    </a:p>
                  </a:txBody>
                  <a:tcPr/>
                </a:tc>
                <a:extLst>
                  <a:ext uri="{0D108BD9-81ED-4DB2-BD59-A6C34878D82A}">
                    <a16:rowId xmlns:a16="http://schemas.microsoft.com/office/drawing/2014/main" val="2350591297"/>
                  </a:ext>
                </a:extLst>
              </a:tr>
              <a:tr h="447223">
                <a:tc>
                  <a:txBody>
                    <a:bodyPr/>
                    <a:lstStyle/>
                    <a:p>
                      <a:r>
                        <a:rPr lang="en-US" sz="2000" b="1">
                          <a:latin typeface="Tw Cen MT" panose="020B0602020104020603" pitchFamily="34" charset="0"/>
                        </a:rPr>
                        <a:t>Decision tree</a:t>
                      </a:r>
                    </a:p>
                  </a:txBody>
                  <a:tcPr>
                    <a:solidFill>
                      <a:schemeClr val="accent5">
                        <a:lumMod val="60000"/>
                        <a:lumOff val="40000"/>
                      </a:schemeClr>
                    </a:solidFill>
                  </a:tcPr>
                </a:tc>
                <a:tc>
                  <a:txBody>
                    <a:bodyPr/>
                    <a:lstStyle/>
                    <a:p>
                      <a:r>
                        <a:rPr lang="en-US" sz="2000">
                          <a:latin typeface="Tw Cen MT" panose="020B0602020104020603" pitchFamily="34" charset="0"/>
                        </a:rPr>
                        <a:t>0.895</a:t>
                      </a:r>
                    </a:p>
                  </a:txBody>
                  <a:tcPr/>
                </a:tc>
                <a:tc>
                  <a:txBody>
                    <a:bodyPr/>
                    <a:lstStyle/>
                    <a:p>
                      <a:r>
                        <a:rPr lang="en-US" sz="2000">
                          <a:latin typeface="Tw Cen MT" panose="020B0602020104020603" pitchFamily="34" charset="0"/>
                        </a:rPr>
                        <a:t>5.78</a:t>
                      </a:r>
                    </a:p>
                  </a:txBody>
                  <a:tcPr/>
                </a:tc>
                <a:extLst>
                  <a:ext uri="{0D108BD9-81ED-4DB2-BD59-A6C34878D82A}">
                    <a16:rowId xmlns:a16="http://schemas.microsoft.com/office/drawing/2014/main" val="1109993170"/>
                  </a:ext>
                </a:extLst>
              </a:tr>
              <a:tr h="484491">
                <a:tc>
                  <a:txBody>
                    <a:bodyPr/>
                    <a:lstStyle/>
                    <a:p>
                      <a:r>
                        <a:rPr lang="en-US" sz="2000" b="1">
                          <a:solidFill>
                            <a:schemeClr val="bg1"/>
                          </a:solidFill>
                          <a:latin typeface="Tw Cen MT" panose="020B0602020104020603" pitchFamily="34" charset="0"/>
                        </a:rPr>
                        <a:t>Random forest</a:t>
                      </a:r>
                    </a:p>
                  </a:txBody>
                  <a:tcPr>
                    <a:solidFill>
                      <a:schemeClr val="accent5">
                        <a:lumMod val="60000"/>
                        <a:lumOff val="40000"/>
                      </a:schemeClr>
                    </a:solidFill>
                  </a:tcPr>
                </a:tc>
                <a:tc>
                  <a:txBody>
                    <a:bodyPr/>
                    <a:lstStyle/>
                    <a:p>
                      <a:r>
                        <a:rPr lang="en-US" sz="2000">
                          <a:solidFill>
                            <a:schemeClr val="bg1"/>
                          </a:solidFill>
                          <a:latin typeface="Tw Cen MT" panose="020B0602020104020603" pitchFamily="34" charset="0"/>
                        </a:rPr>
                        <a:t>0.999</a:t>
                      </a:r>
                    </a:p>
                  </a:txBody>
                  <a:tcPr>
                    <a:solidFill>
                      <a:srgbClr val="0070C0"/>
                    </a:solidFill>
                  </a:tcPr>
                </a:tc>
                <a:tc>
                  <a:txBody>
                    <a:bodyPr/>
                    <a:lstStyle/>
                    <a:p>
                      <a:r>
                        <a:rPr lang="en-US" sz="2000" dirty="0">
                          <a:solidFill>
                            <a:schemeClr val="bg1"/>
                          </a:solidFill>
                          <a:latin typeface="Tw Cen MT" panose="020B0602020104020603" pitchFamily="34" charset="0"/>
                        </a:rPr>
                        <a:t>0.19</a:t>
                      </a:r>
                    </a:p>
                  </a:txBody>
                  <a:tcPr>
                    <a:solidFill>
                      <a:srgbClr val="0070C0"/>
                    </a:solidFill>
                  </a:tcPr>
                </a:tc>
                <a:extLst>
                  <a:ext uri="{0D108BD9-81ED-4DB2-BD59-A6C34878D82A}">
                    <a16:rowId xmlns:a16="http://schemas.microsoft.com/office/drawing/2014/main" val="284660104"/>
                  </a:ext>
                </a:extLst>
              </a:tr>
              <a:tr h="453434">
                <a:tc>
                  <a:txBody>
                    <a:bodyPr/>
                    <a:lstStyle/>
                    <a:p>
                      <a:r>
                        <a:rPr lang="en-US" sz="2000" b="1">
                          <a:latin typeface="Tw Cen MT" panose="020B0602020104020603" pitchFamily="34" charset="0"/>
                        </a:rPr>
                        <a:t>Bagging</a:t>
                      </a:r>
                    </a:p>
                  </a:txBody>
                  <a:tcPr>
                    <a:solidFill>
                      <a:schemeClr val="accent5">
                        <a:lumMod val="60000"/>
                        <a:lumOff val="40000"/>
                      </a:schemeClr>
                    </a:solidFill>
                  </a:tcPr>
                </a:tc>
                <a:tc>
                  <a:txBody>
                    <a:bodyPr/>
                    <a:lstStyle/>
                    <a:p>
                      <a:r>
                        <a:rPr lang="en-US" sz="2000">
                          <a:latin typeface="Tw Cen MT" panose="020B0602020104020603" pitchFamily="34" charset="0"/>
                        </a:rPr>
                        <a:t>0.997</a:t>
                      </a:r>
                    </a:p>
                  </a:txBody>
                  <a:tcPr/>
                </a:tc>
                <a:tc>
                  <a:txBody>
                    <a:bodyPr/>
                    <a:lstStyle/>
                    <a:p>
                      <a:r>
                        <a:rPr lang="en-US" sz="2000">
                          <a:latin typeface="Tw Cen MT" panose="020B0602020104020603" pitchFamily="34" charset="0"/>
                        </a:rPr>
                        <a:t>0.64</a:t>
                      </a:r>
                    </a:p>
                  </a:txBody>
                  <a:tcPr/>
                </a:tc>
                <a:extLst>
                  <a:ext uri="{0D108BD9-81ED-4DB2-BD59-A6C34878D82A}">
                    <a16:rowId xmlns:a16="http://schemas.microsoft.com/office/drawing/2014/main" val="722968959"/>
                  </a:ext>
                </a:extLst>
              </a:tr>
              <a:tr h="453434">
                <a:tc>
                  <a:txBody>
                    <a:bodyPr/>
                    <a:lstStyle/>
                    <a:p>
                      <a:r>
                        <a:rPr lang="en-US" sz="2000" b="1">
                          <a:latin typeface="Tw Cen MT" panose="020B0602020104020603" pitchFamily="34" charset="0"/>
                        </a:rPr>
                        <a:t>Boosting</a:t>
                      </a:r>
                    </a:p>
                  </a:txBody>
                  <a:tcPr>
                    <a:solidFill>
                      <a:schemeClr val="accent5">
                        <a:lumMod val="60000"/>
                        <a:lumOff val="40000"/>
                      </a:schemeClr>
                    </a:solidFill>
                  </a:tcPr>
                </a:tc>
                <a:tc>
                  <a:txBody>
                    <a:bodyPr/>
                    <a:lstStyle/>
                    <a:p>
                      <a:r>
                        <a:rPr lang="en-US" sz="2000" dirty="0">
                          <a:latin typeface="Tw Cen MT" panose="020B0602020104020603" pitchFamily="34" charset="0"/>
                        </a:rPr>
                        <a:t>0.998</a:t>
                      </a:r>
                    </a:p>
                  </a:txBody>
                  <a:tcPr/>
                </a:tc>
                <a:tc>
                  <a:txBody>
                    <a:bodyPr/>
                    <a:lstStyle/>
                    <a:p>
                      <a:r>
                        <a:rPr lang="en-US" sz="2000">
                          <a:latin typeface="Tw Cen MT" panose="020B0602020104020603" pitchFamily="34" charset="0"/>
                        </a:rPr>
                        <a:t>1.21</a:t>
                      </a:r>
                    </a:p>
                  </a:txBody>
                  <a:tcPr/>
                </a:tc>
                <a:extLst>
                  <a:ext uri="{0D108BD9-81ED-4DB2-BD59-A6C34878D82A}">
                    <a16:rowId xmlns:a16="http://schemas.microsoft.com/office/drawing/2014/main" val="3186184310"/>
                  </a:ext>
                </a:extLst>
              </a:tr>
              <a:tr h="453434">
                <a:tc>
                  <a:txBody>
                    <a:bodyPr/>
                    <a:lstStyle/>
                    <a:p>
                      <a:r>
                        <a:rPr lang="en-US" sz="2000" b="1" dirty="0">
                          <a:latin typeface="Tw Cen MT" panose="020B0602020104020603" pitchFamily="34" charset="0"/>
                        </a:rPr>
                        <a:t>Support vector machine</a:t>
                      </a:r>
                    </a:p>
                  </a:txBody>
                  <a:tcPr>
                    <a:solidFill>
                      <a:schemeClr val="accent5">
                        <a:lumMod val="60000"/>
                        <a:lumOff val="40000"/>
                      </a:schemeClr>
                    </a:solidFill>
                  </a:tcPr>
                </a:tc>
                <a:tc>
                  <a:txBody>
                    <a:bodyPr/>
                    <a:lstStyle/>
                    <a:p>
                      <a:r>
                        <a:rPr lang="en-US" sz="2000">
                          <a:latin typeface="Tw Cen MT" panose="020B0602020104020603" pitchFamily="34" charset="0"/>
                        </a:rPr>
                        <a:t>0.907</a:t>
                      </a:r>
                    </a:p>
                  </a:txBody>
                  <a:tcPr/>
                </a:tc>
                <a:tc>
                  <a:txBody>
                    <a:bodyPr/>
                    <a:lstStyle/>
                    <a:p>
                      <a:r>
                        <a:rPr lang="en-US" sz="2000" dirty="0">
                          <a:latin typeface="Tw Cen MT" panose="020B0602020104020603" pitchFamily="34" charset="0"/>
                        </a:rPr>
                        <a:t>0.195</a:t>
                      </a:r>
                    </a:p>
                  </a:txBody>
                  <a:tcPr/>
                </a:tc>
                <a:extLst>
                  <a:ext uri="{0D108BD9-81ED-4DB2-BD59-A6C34878D82A}">
                    <a16:rowId xmlns:a16="http://schemas.microsoft.com/office/drawing/2014/main" val="3174268578"/>
                  </a:ext>
                </a:extLst>
              </a:tr>
            </a:tbl>
          </a:graphicData>
        </a:graphic>
      </p:graphicFrame>
      <p:sp>
        <p:nvSpPr>
          <p:cNvPr id="2" name="Rectangle 1">
            <a:extLst>
              <a:ext uri="{FF2B5EF4-FFF2-40B4-BE49-F238E27FC236}">
                <a16:creationId xmlns:a16="http://schemas.microsoft.com/office/drawing/2014/main" id="{A0A10A33-EA75-3A78-9862-5CB14E83C73F}"/>
              </a:ext>
            </a:extLst>
          </p:cNvPr>
          <p:cNvSpPr/>
          <p:nvPr/>
        </p:nvSpPr>
        <p:spPr>
          <a:xfrm>
            <a:off x="0" y="497140"/>
            <a:ext cx="6429676"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Algorithms Comparison</a:t>
            </a:r>
          </a:p>
        </p:txBody>
      </p:sp>
    </p:spTree>
    <p:extLst>
      <p:ext uri="{BB962C8B-B14F-4D97-AF65-F5344CB8AC3E}">
        <p14:creationId xmlns:p14="http://schemas.microsoft.com/office/powerpoint/2010/main" val="346718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73A56E5-DD42-1D39-F367-C67987615E33}"/>
              </a:ext>
            </a:extLst>
          </p:cNvPr>
          <p:cNvSpPr txBox="1"/>
          <p:nvPr/>
        </p:nvSpPr>
        <p:spPr>
          <a:xfrm>
            <a:off x="5542280" y="1520785"/>
            <a:ext cx="5811520" cy="4154984"/>
          </a:xfrm>
          <a:prstGeom prst="rect">
            <a:avLst/>
          </a:prstGeom>
          <a:noFill/>
        </p:spPr>
        <p:txBody>
          <a:bodyPr wrap="square">
            <a:spAutoFit/>
          </a:bodyPr>
          <a:lstStyle/>
          <a:p>
            <a:pPr marL="342900" indent="-342900">
              <a:buFont typeface="Wingdings" panose="05000000000000000000" pitchFamily="2" charset="2"/>
              <a:buChar char="§"/>
            </a:pPr>
            <a:r>
              <a:rPr lang="en-US" sz="2200" b="1" dirty="0">
                <a:ln w="0"/>
                <a:latin typeface="Tw Cen MT" panose="020B0602020104020603" pitchFamily="34" charset="0"/>
                <a:ea typeface="Cambria Math" panose="02040503050406030204" pitchFamily="18" charset="0"/>
              </a:rPr>
              <a:t>The purpose of this research is to determine the best-performing machine learning techniques to predict energy consumption in the steel industry. </a:t>
            </a:r>
          </a:p>
          <a:p>
            <a:endParaRPr lang="en-US" sz="2200" b="1" dirty="0">
              <a:ln w="0"/>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endParaRPr lang="en-US" sz="2200" b="1" dirty="0">
              <a:ln w="0"/>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r>
              <a:rPr lang="en-US" sz="2200" b="1" dirty="0">
                <a:ln w="0"/>
                <a:latin typeface="Tw Cen MT" panose="020B0602020104020603" pitchFamily="34" charset="0"/>
                <a:ea typeface="Cambria Math" panose="02040503050406030204" pitchFamily="18" charset="0"/>
              </a:rPr>
              <a:t>The Random Forest(RF) model improves the Mean Absolute Error(MAE) and R-square of predictions in consideration to other regression models considered in this research</a:t>
            </a:r>
            <a:endParaRPr lang="en-US" sz="2200" b="1" dirty="0">
              <a:ln w="0"/>
              <a:latin typeface="Tw Cen MT" panose="020B0602020104020603" pitchFamily="34" charset="0"/>
            </a:endParaRPr>
          </a:p>
          <a:p>
            <a:pPr marL="285750" indent="-285750" algn="ctr">
              <a:buFont typeface="Courier New" panose="02070309020205020404" pitchFamily="49" charset="0"/>
              <a:buChar char="o"/>
            </a:pPr>
            <a:endParaRPr lang="en-US" sz="2200" b="1" dirty="0">
              <a:ln w="0"/>
              <a:latin typeface="Tw Cen MT" panose="020B0602020104020603" pitchFamily="34" charset="0"/>
              <a:ea typeface="Cambria Math" panose="02040503050406030204" pitchFamily="18" charset="0"/>
            </a:endParaRPr>
          </a:p>
        </p:txBody>
      </p:sp>
      <p:sp>
        <p:nvSpPr>
          <p:cNvPr id="2" name="Slide Number Placeholder 1">
            <a:extLst>
              <a:ext uri="{FF2B5EF4-FFF2-40B4-BE49-F238E27FC236}">
                <a16:creationId xmlns:a16="http://schemas.microsoft.com/office/drawing/2014/main" id="{A2872BB1-509C-94F8-0B31-59FE7C6977CE}"/>
              </a:ext>
            </a:extLst>
          </p:cNvPr>
          <p:cNvSpPr>
            <a:spLocks noGrp="1"/>
          </p:cNvSpPr>
          <p:nvPr>
            <p:ph type="sldNum" sz="quarter" idx="12"/>
          </p:nvPr>
        </p:nvSpPr>
        <p:spPr/>
        <p:txBody>
          <a:bodyPr/>
          <a:lstStyle/>
          <a:p>
            <a:fld id="{5EA792F7-1D9E-4C7E-A103-E8EDFDC2691E}" type="slidenum">
              <a:rPr lang="en-US" smtClean="0"/>
              <a:t>29</a:t>
            </a:fld>
            <a:endParaRPr lang="en-US" dirty="0"/>
          </a:p>
        </p:txBody>
      </p:sp>
      <p:sp>
        <p:nvSpPr>
          <p:cNvPr id="4" name="Rectangle 3">
            <a:extLst>
              <a:ext uri="{FF2B5EF4-FFF2-40B4-BE49-F238E27FC236}">
                <a16:creationId xmlns:a16="http://schemas.microsoft.com/office/drawing/2014/main" id="{FE04035B-8A3C-629C-EE3C-90D125A5C710}"/>
              </a:ext>
            </a:extLst>
          </p:cNvPr>
          <p:cNvSpPr/>
          <p:nvPr/>
        </p:nvSpPr>
        <p:spPr>
          <a:xfrm>
            <a:off x="0" y="-81280"/>
            <a:ext cx="5069840" cy="69392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r>
              <a:rPr lang="en-US" sz="4000" b="1" dirty="0">
                <a:solidFill>
                  <a:schemeClr val="tx1"/>
                </a:solidFill>
                <a:latin typeface="Walbaum Display SemiBold" panose="02070703090703020303" pitchFamily="18" charset="0"/>
                <a:ea typeface="Cambria Math" panose="02040503050406030204" pitchFamily="18" charset="0"/>
              </a:rPr>
              <a:t>SUMMARY</a:t>
            </a:r>
            <a:r>
              <a:rPr lang="en-US" sz="3600" dirty="0">
                <a:solidFill>
                  <a:schemeClr val="tx2">
                    <a:lumMod val="50000"/>
                  </a:schemeClr>
                </a:solidFill>
                <a:latin typeface="Walbaum Display SemiBold" panose="02070703090703020303" pitchFamily="18" charset="0"/>
                <a:ea typeface="Cambria Math" panose="02040503050406030204" pitchFamily="18" charset="0"/>
              </a:rPr>
              <a:t> </a:t>
            </a:r>
          </a:p>
        </p:txBody>
      </p:sp>
    </p:spTree>
    <p:extLst>
      <p:ext uri="{BB962C8B-B14F-4D97-AF65-F5344CB8AC3E}">
        <p14:creationId xmlns:p14="http://schemas.microsoft.com/office/powerpoint/2010/main" val="63352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48D6D-BB5F-A042-F88D-DACB3D012ED1}"/>
              </a:ext>
            </a:extLst>
          </p:cNvPr>
          <p:cNvSpPr>
            <a:spLocks noGrp="1"/>
          </p:cNvSpPr>
          <p:nvPr>
            <p:ph type="sldNum" sz="quarter" idx="12"/>
          </p:nvPr>
        </p:nvSpPr>
        <p:spPr/>
        <p:txBody>
          <a:bodyPr/>
          <a:lstStyle/>
          <a:p>
            <a:fld id="{5EA792F7-1D9E-4C7E-A103-E8EDFDC2691E}" type="slidenum">
              <a:rPr lang="en-US" smtClean="0"/>
              <a:t>3</a:t>
            </a:fld>
            <a:endParaRPr lang="en-US"/>
          </a:p>
        </p:txBody>
      </p:sp>
      <p:sp>
        <p:nvSpPr>
          <p:cNvPr id="9" name="Title 5">
            <a:extLst>
              <a:ext uri="{FF2B5EF4-FFF2-40B4-BE49-F238E27FC236}">
                <a16:creationId xmlns:a16="http://schemas.microsoft.com/office/drawing/2014/main" id="{16983C16-4D92-1824-0583-489DE18F58B7}"/>
              </a:ext>
            </a:extLst>
          </p:cNvPr>
          <p:cNvSpPr txBox="1">
            <a:spLocks/>
          </p:cNvSpPr>
          <p:nvPr/>
        </p:nvSpPr>
        <p:spPr>
          <a:xfrm>
            <a:off x="954413" y="576591"/>
            <a:ext cx="4925620" cy="1673250"/>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1"/>
                </a:solidFill>
                <a:latin typeface="Walbaum Display SemiBold" panose="02070703090703020303" pitchFamily="18" charset="0"/>
              </a:rPr>
              <a:t>CONTENT</a:t>
            </a:r>
          </a:p>
        </p:txBody>
      </p:sp>
      <p:pic>
        <p:nvPicPr>
          <p:cNvPr id="11" name="Picture 10" descr="A person standing in front of a large metal plant&#10;&#10;Description automatically generated">
            <a:extLst>
              <a:ext uri="{FF2B5EF4-FFF2-40B4-BE49-F238E27FC236}">
                <a16:creationId xmlns:a16="http://schemas.microsoft.com/office/drawing/2014/main" id="{41F49CE4-7F65-EAE6-F5C4-01BF48A0A75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596" r="9344"/>
          <a:stretch/>
        </p:blipFill>
        <p:spPr>
          <a:xfrm>
            <a:off x="4126631" y="-4277"/>
            <a:ext cx="8065370" cy="6870986"/>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
        <p:nvSpPr>
          <p:cNvPr id="12" name="TextBox 11">
            <a:extLst>
              <a:ext uri="{FF2B5EF4-FFF2-40B4-BE49-F238E27FC236}">
                <a16:creationId xmlns:a16="http://schemas.microsoft.com/office/drawing/2014/main" id="{8B7D5250-1181-4F3C-30E1-319231ECD906}"/>
              </a:ext>
            </a:extLst>
          </p:cNvPr>
          <p:cNvSpPr txBox="1"/>
          <p:nvPr/>
        </p:nvSpPr>
        <p:spPr>
          <a:xfrm>
            <a:off x="1405872" y="2440219"/>
            <a:ext cx="5330207" cy="3592650"/>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Objective and Abstract                  2</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Introduction                                   4 </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Literature Review                           5</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Data Preprocessing                        8</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Exploratory Data Analysis              12</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Algorithms                                     21</a:t>
            </a:r>
          </a:p>
          <a:p>
            <a:pPr marL="342900" indent="-342900">
              <a:lnSpc>
                <a:spcPct val="150000"/>
              </a:lnSpc>
              <a:buFont typeface="Wingdings" panose="05000000000000000000" pitchFamily="2" charset="2"/>
              <a:buChar char="§"/>
            </a:pPr>
            <a:r>
              <a:rPr lang="en-US" sz="2200" dirty="0">
                <a:latin typeface="Tw Cen MT" panose="020B0602020104020603" pitchFamily="34" charset="0"/>
                <a:ea typeface="Cambria Math" panose="02040503050406030204" pitchFamily="18" charset="0"/>
              </a:rPr>
              <a:t>Summary                                       29</a:t>
            </a:r>
          </a:p>
        </p:txBody>
      </p:sp>
    </p:spTree>
    <p:extLst>
      <p:ext uri="{BB962C8B-B14F-4D97-AF65-F5344CB8AC3E}">
        <p14:creationId xmlns:p14="http://schemas.microsoft.com/office/powerpoint/2010/main" val="23394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72BB1-509C-94F8-0B31-59FE7C6977CE}"/>
              </a:ext>
            </a:extLst>
          </p:cNvPr>
          <p:cNvSpPr>
            <a:spLocks noGrp="1"/>
          </p:cNvSpPr>
          <p:nvPr>
            <p:ph type="sldNum" sz="quarter" idx="12"/>
          </p:nvPr>
        </p:nvSpPr>
        <p:spPr/>
        <p:txBody>
          <a:bodyPr/>
          <a:lstStyle/>
          <a:p>
            <a:fld id="{5EA792F7-1D9E-4C7E-A103-E8EDFDC2691E}" type="slidenum">
              <a:rPr lang="en-US" smtClean="0"/>
              <a:t>30</a:t>
            </a:fld>
            <a:endParaRPr lang="en-US"/>
          </a:p>
        </p:txBody>
      </p:sp>
      <p:sp>
        <p:nvSpPr>
          <p:cNvPr id="3" name="TextBox 2">
            <a:extLst>
              <a:ext uri="{FF2B5EF4-FFF2-40B4-BE49-F238E27FC236}">
                <a16:creationId xmlns:a16="http://schemas.microsoft.com/office/drawing/2014/main" id="{CEF96494-B4D8-9061-28C3-730F5F531A22}"/>
              </a:ext>
            </a:extLst>
          </p:cNvPr>
          <p:cNvSpPr txBox="1"/>
          <p:nvPr/>
        </p:nvSpPr>
        <p:spPr>
          <a:xfrm>
            <a:off x="6014721" y="901839"/>
            <a:ext cx="4844403" cy="707886"/>
          </a:xfrm>
          <a:prstGeom prst="rect">
            <a:avLst/>
          </a:prstGeom>
          <a:noFill/>
        </p:spPr>
        <p:txBody>
          <a:bodyPr wrap="none" rtlCol="0">
            <a:spAutoFit/>
          </a:bodyPr>
          <a:lstStyle/>
          <a:p>
            <a:r>
              <a:rPr lang="en-US" sz="4000" b="1" dirty="0">
                <a:solidFill>
                  <a:schemeClr val="accent1"/>
                </a:solidFill>
                <a:latin typeface="Walbaum Display SemiBold" panose="02070703090703020303" pitchFamily="18" charset="0"/>
                <a:ea typeface="Cambria Math" panose="02040503050406030204" pitchFamily="18" charset="0"/>
              </a:rPr>
              <a:t>Work Distribution</a:t>
            </a:r>
          </a:p>
        </p:txBody>
      </p:sp>
      <p:graphicFrame>
        <p:nvGraphicFramePr>
          <p:cNvPr id="6" name="Table 5">
            <a:extLst>
              <a:ext uri="{FF2B5EF4-FFF2-40B4-BE49-F238E27FC236}">
                <a16:creationId xmlns:a16="http://schemas.microsoft.com/office/drawing/2014/main" id="{0C011ABA-E4A6-2EBB-05B0-D99B2FC81F58}"/>
              </a:ext>
            </a:extLst>
          </p:cNvPr>
          <p:cNvGraphicFramePr>
            <a:graphicFrameLocks noGrp="1"/>
          </p:cNvGraphicFramePr>
          <p:nvPr>
            <p:extLst>
              <p:ext uri="{D42A27DB-BD31-4B8C-83A1-F6EECF244321}">
                <p14:modId xmlns:p14="http://schemas.microsoft.com/office/powerpoint/2010/main" val="3632857766"/>
              </p:ext>
            </p:extLst>
          </p:nvPr>
        </p:nvGraphicFramePr>
        <p:xfrm>
          <a:off x="6177280" y="1609725"/>
          <a:ext cx="5557520" cy="3999231"/>
        </p:xfrm>
        <a:graphic>
          <a:graphicData uri="http://schemas.openxmlformats.org/drawingml/2006/table">
            <a:tbl>
              <a:tblPr firstRow="1" bandRow="1">
                <a:tableStyleId>{5C22544A-7EE6-4342-B048-85BDC9FD1C3A}</a:tableStyleId>
              </a:tblPr>
              <a:tblGrid>
                <a:gridCol w="1652558">
                  <a:extLst>
                    <a:ext uri="{9D8B030D-6E8A-4147-A177-3AD203B41FA5}">
                      <a16:colId xmlns:a16="http://schemas.microsoft.com/office/drawing/2014/main" val="2849646847"/>
                    </a:ext>
                  </a:extLst>
                </a:gridCol>
                <a:gridCol w="3904962">
                  <a:extLst>
                    <a:ext uri="{9D8B030D-6E8A-4147-A177-3AD203B41FA5}">
                      <a16:colId xmlns:a16="http://schemas.microsoft.com/office/drawing/2014/main" val="167047659"/>
                    </a:ext>
                  </a:extLst>
                </a:gridCol>
              </a:tblGrid>
              <a:tr h="632037">
                <a:tc>
                  <a:txBody>
                    <a:bodyPr/>
                    <a:lstStyle/>
                    <a:p>
                      <a:pPr algn="ctr"/>
                      <a:r>
                        <a:rPr lang="en-US" sz="2000" dirty="0">
                          <a:latin typeface="Tw Cen MT" panose="020B0602020104020603" pitchFamily="34" charset="0"/>
                        </a:rPr>
                        <a:t>Name</a:t>
                      </a:r>
                    </a:p>
                  </a:txBody>
                  <a:tcPr>
                    <a:solidFill>
                      <a:schemeClr val="bg1"/>
                    </a:solidFill>
                  </a:tcPr>
                </a:tc>
                <a:tc>
                  <a:txBody>
                    <a:bodyPr/>
                    <a:lstStyle/>
                    <a:p>
                      <a:pPr algn="ctr"/>
                      <a:r>
                        <a:rPr lang="en-US" sz="2000" dirty="0">
                          <a:latin typeface="Tw Cen MT" panose="020B0602020104020603" pitchFamily="34" charset="0"/>
                        </a:rPr>
                        <a:t>Work</a:t>
                      </a:r>
                    </a:p>
                  </a:txBody>
                  <a:tcPr>
                    <a:solidFill>
                      <a:schemeClr val="bg1"/>
                    </a:solidFill>
                  </a:tcPr>
                </a:tc>
                <a:extLst>
                  <a:ext uri="{0D108BD9-81ED-4DB2-BD59-A6C34878D82A}">
                    <a16:rowId xmlns:a16="http://schemas.microsoft.com/office/drawing/2014/main" val="643671607"/>
                  </a:ext>
                </a:extLst>
              </a:tr>
              <a:tr h="632037">
                <a:tc>
                  <a:txBody>
                    <a:bodyPr/>
                    <a:lstStyle/>
                    <a:p>
                      <a:r>
                        <a:rPr lang="en-US" sz="2000" b="1" dirty="0">
                          <a:latin typeface="Tw Cen MT" panose="020B0602020104020603" pitchFamily="34" charset="0"/>
                        </a:rPr>
                        <a:t>Manisha</a:t>
                      </a:r>
                    </a:p>
                  </a:txBody>
                  <a:tcPr/>
                </a:tc>
                <a:tc>
                  <a:txBody>
                    <a:bodyPr/>
                    <a:lstStyle/>
                    <a:p>
                      <a:r>
                        <a:rPr lang="en-US" sz="2000" dirty="0">
                          <a:latin typeface="Tw Cen MT" panose="020B0602020104020603" pitchFamily="34" charset="0"/>
                        </a:rPr>
                        <a:t>Collect information about Steel Industry</a:t>
                      </a:r>
                    </a:p>
                  </a:txBody>
                  <a:tcPr/>
                </a:tc>
                <a:extLst>
                  <a:ext uri="{0D108BD9-81ED-4DB2-BD59-A6C34878D82A}">
                    <a16:rowId xmlns:a16="http://schemas.microsoft.com/office/drawing/2014/main" val="2310055219"/>
                  </a:ext>
                </a:extLst>
              </a:tr>
              <a:tr h="632037">
                <a:tc>
                  <a:txBody>
                    <a:bodyPr/>
                    <a:lstStyle/>
                    <a:p>
                      <a:r>
                        <a:rPr lang="en-US" sz="2000" b="1" dirty="0">
                          <a:latin typeface="Tw Cen MT" panose="020B0602020104020603" pitchFamily="34" charset="0"/>
                        </a:rPr>
                        <a:t>Shivani</a:t>
                      </a:r>
                    </a:p>
                  </a:txBody>
                  <a:tcPr/>
                </a:tc>
                <a:tc>
                  <a:txBody>
                    <a:bodyPr/>
                    <a:lstStyle/>
                    <a:p>
                      <a:r>
                        <a:rPr lang="en-US" sz="2000" dirty="0">
                          <a:latin typeface="Tw Cen MT" panose="020B0602020104020603" pitchFamily="34" charset="0"/>
                        </a:rPr>
                        <a:t>Collected information on literature review</a:t>
                      </a:r>
                    </a:p>
                  </a:txBody>
                  <a:tcPr/>
                </a:tc>
                <a:extLst>
                  <a:ext uri="{0D108BD9-81ED-4DB2-BD59-A6C34878D82A}">
                    <a16:rowId xmlns:a16="http://schemas.microsoft.com/office/drawing/2014/main" val="863737368"/>
                  </a:ext>
                </a:extLst>
              </a:tr>
              <a:tr h="632037">
                <a:tc>
                  <a:txBody>
                    <a:bodyPr/>
                    <a:lstStyle/>
                    <a:p>
                      <a:r>
                        <a:rPr lang="en-US" sz="2000" b="1" dirty="0">
                          <a:latin typeface="Tw Cen MT" panose="020B0602020104020603" pitchFamily="34" charset="0"/>
                        </a:rPr>
                        <a:t>Franklin</a:t>
                      </a:r>
                    </a:p>
                  </a:txBody>
                  <a:tcPr/>
                </a:tc>
                <a:tc>
                  <a:txBody>
                    <a:bodyPr/>
                    <a:lstStyle/>
                    <a:p>
                      <a:r>
                        <a:rPr lang="en-US" sz="2000" dirty="0">
                          <a:latin typeface="Tw Cen MT" panose="020B0602020104020603" pitchFamily="34" charset="0"/>
                        </a:rPr>
                        <a:t>Data Preprocessing</a:t>
                      </a:r>
                    </a:p>
                  </a:txBody>
                  <a:tcPr/>
                </a:tc>
                <a:extLst>
                  <a:ext uri="{0D108BD9-81ED-4DB2-BD59-A6C34878D82A}">
                    <a16:rowId xmlns:a16="http://schemas.microsoft.com/office/drawing/2014/main" val="3549409068"/>
                  </a:ext>
                </a:extLst>
              </a:tr>
              <a:tr h="632037">
                <a:tc>
                  <a:txBody>
                    <a:bodyPr/>
                    <a:lstStyle/>
                    <a:p>
                      <a:r>
                        <a:rPr lang="en-US" sz="2000" b="1" dirty="0">
                          <a:latin typeface="Tw Cen MT" panose="020B0602020104020603" pitchFamily="34" charset="0"/>
                        </a:rPr>
                        <a:t>Sri Laxmi</a:t>
                      </a:r>
                    </a:p>
                  </a:txBody>
                  <a:tcPr/>
                </a:tc>
                <a:tc>
                  <a:txBody>
                    <a:bodyPr/>
                    <a:lstStyle/>
                    <a:p>
                      <a:r>
                        <a:rPr lang="en-US" sz="2000" dirty="0">
                          <a:latin typeface="Tw Cen MT" panose="020B0602020104020603" pitchFamily="34" charset="0"/>
                        </a:rPr>
                        <a:t>Explanatory Data Analysis</a:t>
                      </a:r>
                    </a:p>
                  </a:txBody>
                  <a:tcPr/>
                </a:tc>
                <a:extLst>
                  <a:ext uri="{0D108BD9-81ED-4DB2-BD59-A6C34878D82A}">
                    <a16:rowId xmlns:a16="http://schemas.microsoft.com/office/drawing/2014/main" val="2465139101"/>
                  </a:ext>
                </a:extLst>
              </a:tr>
              <a:tr h="632037">
                <a:tc>
                  <a:txBody>
                    <a:bodyPr/>
                    <a:lstStyle/>
                    <a:p>
                      <a:r>
                        <a:rPr lang="en-US" sz="2000" b="1" dirty="0">
                          <a:latin typeface="Tw Cen MT" panose="020B0602020104020603" pitchFamily="34" charset="0"/>
                        </a:rPr>
                        <a:t>Vaishnavi</a:t>
                      </a:r>
                    </a:p>
                  </a:txBody>
                  <a:tcPr/>
                </a:tc>
                <a:tc>
                  <a:txBody>
                    <a:bodyPr/>
                    <a:lstStyle/>
                    <a:p>
                      <a:r>
                        <a:rPr lang="en-US" sz="2000" dirty="0">
                          <a:latin typeface="Tw Cen MT" panose="020B0602020104020603" pitchFamily="34" charset="0"/>
                        </a:rPr>
                        <a:t>Implement Machine Learning Algorithms</a:t>
                      </a:r>
                    </a:p>
                  </a:txBody>
                  <a:tcPr/>
                </a:tc>
                <a:extLst>
                  <a:ext uri="{0D108BD9-81ED-4DB2-BD59-A6C34878D82A}">
                    <a16:rowId xmlns:a16="http://schemas.microsoft.com/office/drawing/2014/main" val="1062621342"/>
                  </a:ext>
                </a:extLst>
              </a:tr>
            </a:tbl>
          </a:graphicData>
        </a:graphic>
      </p:graphicFrame>
      <p:pic>
        <p:nvPicPr>
          <p:cNvPr id="8" name="Picture 7" descr="Colleagues huddle">
            <a:extLst>
              <a:ext uri="{FF2B5EF4-FFF2-40B4-BE49-F238E27FC236}">
                <a16:creationId xmlns:a16="http://schemas.microsoft.com/office/drawing/2014/main" id="{D595E619-74C7-C8A5-B539-31957549862B}"/>
              </a:ext>
            </a:extLst>
          </p:cNvPr>
          <p:cNvPicPr>
            <a:picLocks noChangeAspect="1"/>
          </p:cNvPicPr>
          <p:nvPr/>
        </p:nvPicPr>
        <p:blipFill rotWithShape="1">
          <a:blip r:embed="rId2"/>
          <a:srcRect l="22914" r="23061"/>
          <a:stretch/>
        </p:blipFill>
        <p:spPr>
          <a:xfrm>
            <a:off x="0" y="0"/>
            <a:ext cx="5557520" cy="6858000"/>
          </a:xfrm>
          <a:prstGeom prst="rect">
            <a:avLst/>
          </a:prstGeom>
        </p:spPr>
      </p:pic>
    </p:spTree>
    <p:extLst>
      <p:ext uri="{BB962C8B-B14F-4D97-AF65-F5344CB8AC3E}">
        <p14:creationId xmlns:p14="http://schemas.microsoft.com/office/powerpoint/2010/main" val="318620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A35C8684-EAE1-2FCD-C17F-A2766482D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148"/>
          <a:stretch/>
        </p:blipFill>
        <p:spPr bwMode="auto">
          <a:xfrm>
            <a:off x="-3047" y="10"/>
            <a:ext cx="12191999" cy="5201910"/>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F2D0485-588E-8FAE-C0EF-92CBAE9BFB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EA792F7-1D9E-4C7E-A103-E8EDFDC2691E}" type="slidenum">
              <a:rPr lang="en-US">
                <a:solidFill>
                  <a:srgbClr val="FFFFFF"/>
                </a:solidFill>
                <a:latin typeface="Calibri" panose="020F0502020204030204"/>
              </a:rPr>
              <a:pPr>
                <a:spcAft>
                  <a:spcPts val="600"/>
                </a:spcAft>
                <a:defRPr/>
              </a:pPr>
              <a:t>31</a:t>
            </a:fld>
            <a:endParaRPr lang="en-US">
              <a:solidFill>
                <a:srgbClr val="FFFFFF"/>
              </a:solidFill>
              <a:latin typeface="Calibri" panose="020F0502020204030204"/>
            </a:endParaRPr>
          </a:p>
        </p:txBody>
      </p:sp>
      <p:sp>
        <p:nvSpPr>
          <p:cNvPr id="2" name="TextBox 1">
            <a:extLst>
              <a:ext uri="{FF2B5EF4-FFF2-40B4-BE49-F238E27FC236}">
                <a16:creationId xmlns:a16="http://schemas.microsoft.com/office/drawing/2014/main" id="{261A8BF9-FA66-2669-3C8D-4BB489AB7EA9}"/>
              </a:ext>
            </a:extLst>
          </p:cNvPr>
          <p:cNvSpPr txBox="1"/>
          <p:nvPr/>
        </p:nvSpPr>
        <p:spPr>
          <a:xfrm>
            <a:off x="714226" y="5395848"/>
            <a:ext cx="11045657" cy="1231106"/>
          </a:xfrm>
          <a:prstGeom prst="rect">
            <a:avLst/>
          </a:prstGeom>
          <a:noFill/>
        </p:spPr>
        <p:txBody>
          <a:bodyPr wrap="square" rtlCol="0">
            <a:spAutoFit/>
          </a:bodyPr>
          <a:lstStyle/>
          <a:p>
            <a:pPr algn="ctr"/>
            <a:r>
              <a:rPr lang="en-US" sz="5000" dirty="0">
                <a:solidFill>
                  <a:srgbClr val="0070C0"/>
                </a:solidFill>
                <a:latin typeface="Walbaum Display SemiBold" panose="02070703090703020303" pitchFamily="18" charset="0"/>
              </a:rPr>
              <a:t>THANK YOU</a:t>
            </a:r>
          </a:p>
          <a:p>
            <a:pPr algn="ctr"/>
            <a:r>
              <a:rPr lang="en-US" sz="2400" dirty="0">
                <a:solidFill>
                  <a:srgbClr val="0070C0"/>
                </a:solidFill>
                <a:latin typeface="Tw Cen MT" panose="020B0602020104020603" pitchFamily="34" charset="0"/>
                <a:cs typeface="Aharoni" panose="02010803020104030203" pitchFamily="2" charset="-79"/>
              </a:rPr>
              <a:t>J.Franklin | Shivani | Manisha | D.Sri Laxmi | K.Vaishnavi</a:t>
            </a:r>
          </a:p>
        </p:txBody>
      </p:sp>
    </p:spTree>
    <p:extLst>
      <p:ext uri="{BB962C8B-B14F-4D97-AF65-F5344CB8AC3E}">
        <p14:creationId xmlns:p14="http://schemas.microsoft.com/office/powerpoint/2010/main" val="8060757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9E3EE-3E7C-1839-A9BD-5A92D0B0207A}"/>
              </a:ext>
            </a:extLst>
          </p:cNvPr>
          <p:cNvSpPr>
            <a:spLocks noGrp="1"/>
          </p:cNvSpPr>
          <p:nvPr>
            <p:ph type="sldNum" sz="quarter" idx="12"/>
          </p:nvPr>
        </p:nvSpPr>
        <p:spPr/>
        <p:txBody>
          <a:bodyPr/>
          <a:lstStyle/>
          <a:p>
            <a:fld id="{5EA792F7-1D9E-4C7E-A103-E8EDFDC2691E}" type="slidenum">
              <a:rPr lang="en-US" smtClean="0"/>
              <a:t>32</a:t>
            </a:fld>
            <a:endParaRPr lang="en-US"/>
          </a:p>
        </p:txBody>
      </p:sp>
      <p:sp>
        <p:nvSpPr>
          <p:cNvPr id="5" name="TextBox 4">
            <a:extLst>
              <a:ext uri="{FF2B5EF4-FFF2-40B4-BE49-F238E27FC236}">
                <a16:creationId xmlns:a16="http://schemas.microsoft.com/office/drawing/2014/main" id="{BDFB6FFE-3C99-A612-6009-E0EFDC844F70}"/>
              </a:ext>
            </a:extLst>
          </p:cNvPr>
          <p:cNvSpPr txBox="1"/>
          <p:nvPr/>
        </p:nvSpPr>
        <p:spPr>
          <a:xfrm>
            <a:off x="1570286" y="2375674"/>
            <a:ext cx="2963055" cy="707886"/>
          </a:xfrm>
          <a:prstGeom prst="rect">
            <a:avLst/>
          </a:prstGeom>
          <a:noFill/>
        </p:spPr>
        <p:txBody>
          <a:bodyPr wrap="none" rtlCol="0">
            <a:spAutoFit/>
          </a:bodyPr>
          <a:lstStyle/>
          <a:p>
            <a:pPr algn="ctr"/>
            <a:r>
              <a:rPr lang="en-US" sz="4000" b="1">
                <a:solidFill>
                  <a:schemeClr val="accent1"/>
                </a:solidFill>
                <a:latin typeface="Walbaum Display SemiBold" panose="02070703090703020303" pitchFamily="18" charset="0"/>
                <a:ea typeface="Cambria Math" panose="02040503050406030204" pitchFamily="18" charset="0"/>
              </a:rPr>
              <a:t>APPENDIX</a:t>
            </a:r>
            <a:endParaRPr lang="en-US" sz="4000" b="1" dirty="0">
              <a:solidFill>
                <a:schemeClr val="accent1"/>
              </a:solidFill>
              <a:latin typeface="Walbaum Display SemiBold" panose="02070703090703020303" pitchFamily="18" charset="0"/>
              <a:ea typeface="Cambria Math" panose="02040503050406030204" pitchFamily="18" charset="0"/>
            </a:endParaRPr>
          </a:p>
        </p:txBody>
      </p:sp>
      <p:pic>
        <p:nvPicPr>
          <p:cNvPr id="7" name="Picture 6" descr="CNC lathe processing">
            <a:extLst>
              <a:ext uri="{FF2B5EF4-FFF2-40B4-BE49-F238E27FC236}">
                <a16:creationId xmlns:a16="http://schemas.microsoft.com/office/drawing/2014/main" id="{26ADA9C7-45CF-AC7B-A5C3-297C46973DCF}"/>
              </a:ext>
            </a:extLst>
          </p:cNvPr>
          <p:cNvPicPr>
            <a:picLocks noChangeAspect="1"/>
          </p:cNvPicPr>
          <p:nvPr/>
        </p:nvPicPr>
        <p:blipFill rotWithShape="1">
          <a:blip r:embed="rId2"/>
          <a:srcRect l="29024" r="8391"/>
          <a:stretch/>
        </p:blipFill>
        <p:spPr>
          <a:xfrm>
            <a:off x="5752214" y="0"/>
            <a:ext cx="6439786" cy="6858000"/>
          </a:xfrm>
          <a:prstGeom prst="rect">
            <a:avLst/>
          </a:prstGeom>
        </p:spPr>
      </p:pic>
    </p:spTree>
    <p:extLst>
      <p:ext uri="{BB962C8B-B14F-4D97-AF65-F5344CB8AC3E}">
        <p14:creationId xmlns:p14="http://schemas.microsoft.com/office/powerpoint/2010/main" val="730799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B35C4-AA54-69E5-4F3F-30411D80929E}"/>
              </a:ext>
            </a:extLst>
          </p:cNvPr>
          <p:cNvSpPr>
            <a:spLocks noGrp="1"/>
          </p:cNvSpPr>
          <p:nvPr>
            <p:ph type="sldNum" sz="quarter" idx="12"/>
          </p:nvPr>
        </p:nvSpPr>
        <p:spPr/>
        <p:txBody>
          <a:bodyPr/>
          <a:lstStyle/>
          <a:p>
            <a:fld id="{5EA792F7-1D9E-4C7E-A103-E8EDFDC2691E}" type="slidenum">
              <a:rPr lang="en-US" smtClean="0"/>
              <a:t>33</a:t>
            </a:fld>
            <a:endParaRPr lang="en-US"/>
          </a:p>
        </p:txBody>
      </p:sp>
      <p:pic>
        <p:nvPicPr>
          <p:cNvPr id="6" name="Picture 5">
            <a:extLst>
              <a:ext uri="{FF2B5EF4-FFF2-40B4-BE49-F238E27FC236}">
                <a16:creationId xmlns:a16="http://schemas.microsoft.com/office/drawing/2014/main" id="{B6DEB285-AD98-EB87-1FFB-AE2FB7DD60DE}"/>
              </a:ext>
            </a:extLst>
          </p:cNvPr>
          <p:cNvPicPr>
            <a:picLocks noChangeAspect="1"/>
          </p:cNvPicPr>
          <p:nvPr/>
        </p:nvPicPr>
        <p:blipFill>
          <a:blip r:embed="rId2"/>
          <a:stretch>
            <a:fillRect/>
          </a:stretch>
        </p:blipFill>
        <p:spPr>
          <a:xfrm>
            <a:off x="0" y="1116342"/>
            <a:ext cx="12192000" cy="3189806"/>
          </a:xfrm>
          <a:prstGeom prst="rect">
            <a:avLst/>
          </a:prstGeom>
        </p:spPr>
      </p:pic>
      <p:sp>
        <p:nvSpPr>
          <p:cNvPr id="7" name="TextBox 6">
            <a:extLst>
              <a:ext uri="{FF2B5EF4-FFF2-40B4-BE49-F238E27FC236}">
                <a16:creationId xmlns:a16="http://schemas.microsoft.com/office/drawing/2014/main" id="{BB732753-91B6-2170-F303-C9893269204C}"/>
              </a:ext>
            </a:extLst>
          </p:cNvPr>
          <p:cNvSpPr txBox="1"/>
          <p:nvPr/>
        </p:nvSpPr>
        <p:spPr>
          <a:xfrm>
            <a:off x="147484" y="344129"/>
            <a:ext cx="2659702" cy="461665"/>
          </a:xfrm>
          <a:prstGeom prst="rect">
            <a:avLst/>
          </a:prstGeom>
          <a:noFill/>
        </p:spPr>
        <p:txBody>
          <a:bodyPr wrap="none" rtlCol="0">
            <a:spAutoFit/>
          </a:bodyPr>
          <a:lstStyle/>
          <a:p>
            <a:r>
              <a:rPr lang="en-US" sz="2400" dirty="0">
                <a:latin typeface="Tw Cen MT" panose="020B0602020104020603" pitchFamily="34" charset="0"/>
                <a:ea typeface="Cambria Math" panose="02040503050406030204" pitchFamily="18" charset="0"/>
              </a:rPr>
              <a:t>Loading the Dataset</a:t>
            </a:r>
          </a:p>
        </p:txBody>
      </p:sp>
    </p:spTree>
    <p:extLst>
      <p:ext uri="{BB962C8B-B14F-4D97-AF65-F5344CB8AC3E}">
        <p14:creationId xmlns:p14="http://schemas.microsoft.com/office/powerpoint/2010/main" val="2370967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03743-1CA0-5959-E368-47AAB36D347C}"/>
              </a:ext>
            </a:extLst>
          </p:cNvPr>
          <p:cNvSpPr>
            <a:spLocks noGrp="1"/>
          </p:cNvSpPr>
          <p:nvPr>
            <p:ph type="sldNum" sz="quarter" idx="12"/>
          </p:nvPr>
        </p:nvSpPr>
        <p:spPr/>
        <p:txBody>
          <a:bodyPr/>
          <a:lstStyle/>
          <a:p>
            <a:fld id="{5EA792F7-1D9E-4C7E-A103-E8EDFDC2691E}" type="slidenum">
              <a:rPr lang="en-US" smtClean="0"/>
              <a:t>34</a:t>
            </a:fld>
            <a:endParaRPr lang="en-US"/>
          </a:p>
        </p:txBody>
      </p:sp>
      <p:pic>
        <p:nvPicPr>
          <p:cNvPr id="9" name="Picture 8">
            <a:extLst>
              <a:ext uri="{FF2B5EF4-FFF2-40B4-BE49-F238E27FC236}">
                <a16:creationId xmlns:a16="http://schemas.microsoft.com/office/drawing/2014/main" id="{5693FEA2-8707-CDB7-3478-CEEE087A0761}"/>
              </a:ext>
            </a:extLst>
          </p:cNvPr>
          <p:cNvPicPr>
            <a:picLocks noChangeAspect="1"/>
          </p:cNvPicPr>
          <p:nvPr/>
        </p:nvPicPr>
        <p:blipFill>
          <a:blip r:embed="rId2"/>
          <a:stretch>
            <a:fillRect/>
          </a:stretch>
        </p:blipFill>
        <p:spPr>
          <a:xfrm>
            <a:off x="302614" y="1742705"/>
            <a:ext cx="4539698" cy="4978770"/>
          </a:xfrm>
          <a:prstGeom prst="rect">
            <a:avLst/>
          </a:prstGeom>
        </p:spPr>
      </p:pic>
      <p:sp>
        <p:nvSpPr>
          <p:cNvPr id="5" name="TextBox 4">
            <a:extLst>
              <a:ext uri="{FF2B5EF4-FFF2-40B4-BE49-F238E27FC236}">
                <a16:creationId xmlns:a16="http://schemas.microsoft.com/office/drawing/2014/main" id="{A4BBFAED-3241-6B49-1CF6-E46BB218D79B}"/>
              </a:ext>
            </a:extLst>
          </p:cNvPr>
          <p:cNvSpPr txBox="1"/>
          <p:nvPr/>
        </p:nvSpPr>
        <p:spPr>
          <a:xfrm>
            <a:off x="668594" y="825910"/>
            <a:ext cx="1980496" cy="461665"/>
          </a:xfrm>
          <a:prstGeom prst="rect">
            <a:avLst/>
          </a:prstGeom>
          <a:noFill/>
        </p:spPr>
        <p:txBody>
          <a:bodyPr wrap="square" rtlCol="0">
            <a:spAutoFit/>
          </a:bodyPr>
          <a:lstStyle/>
          <a:p>
            <a:r>
              <a:rPr lang="en-US" sz="2400"/>
              <a:t>Null Values</a:t>
            </a:r>
          </a:p>
        </p:txBody>
      </p:sp>
      <p:pic>
        <p:nvPicPr>
          <p:cNvPr id="7" name="Picture 6">
            <a:extLst>
              <a:ext uri="{FF2B5EF4-FFF2-40B4-BE49-F238E27FC236}">
                <a16:creationId xmlns:a16="http://schemas.microsoft.com/office/drawing/2014/main" id="{0927B9C5-3418-CCF5-00B8-AC3293DB0E06}"/>
              </a:ext>
            </a:extLst>
          </p:cNvPr>
          <p:cNvPicPr>
            <a:picLocks noChangeAspect="1"/>
          </p:cNvPicPr>
          <p:nvPr/>
        </p:nvPicPr>
        <p:blipFill>
          <a:blip r:embed="rId3"/>
          <a:stretch>
            <a:fillRect/>
          </a:stretch>
        </p:blipFill>
        <p:spPr>
          <a:xfrm>
            <a:off x="4355691" y="1751249"/>
            <a:ext cx="7760563" cy="4377536"/>
          </a:xfrm>
          <a:prstGeom prst="rect">
            <a:avLst/>
          </a:prstGeom>
        </p:spPr>
      </p:pic>
      <p:sp>
        <p:nvSpPr>
          <p:cNvPr id="8" name="TextBox 7">
            <a:extLst>
              <a:ext uri="{FF2B5EF4-FFF2-40B4-BE49-F238E27FC236}">
                <a16:creationId xmlns:a16="http://schemas.microsoft.com/office/drawing/2014/main" id="{70A1549C-CEC5-B655-038F-648828ADD276}"/>
              </a:ext>
            </a:extLst>
          </p:cNvPr>
          <p:cNvSpPr txBox="1"/>
          <p:nvPr/>
        </p:nvSpPr>
        <p:spPr>
          <a:xfrm>
            <a:off x="5830529" y="825910"/>
            <a:ext cx="3491768" cy="461665"/>
          </a:xfrm>
          <a:prstGeom prst="rect">
            <a:avLst/>
          </a:prstGeom>
          <a:noFill/>
        </p:spPr>
        <p:txBody>
          <a:bodyPr wrap="square" rtlCol="0">
            <a:spAutoFit/>
          </a:bodyPr>
          <a:lstStyle/>
          <a:p>
            <a:r>
              <a:rPr lang="en-US" sz="2400"/>
              <a:t>Checking for the data type</a:t>
            </a:r>
          </a:p>
        </p:txBody>
      </p:sp>
    </p:spTree>
    <p:extLst>
      <p:ext uri="{BB962C8B-B14F-4D97-AF65-F5344CB8AC3E}">
        <p14:creationId xmlns:p14="http://schemas.microsoft.com/office/powerpoint/2010/main" val="932725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ED19B2-E8D2-62E1-61C5-61CC72321582}"/>
              </a:ext>
            </a:extLst>
          </p:cNvPr>
          <p:cNvSpPr>
            <a:spLocks noGrp="1"/>
          </p:cNvSpPr>
          <p:nvPr>
            <p:ph type="sldNum" sz="quarter" idx="12"/>
          </p:nvPr>
        </p:nvSpPr>
        <p:spPr/>
        <p:txBody>
          <a:bodyPr/>
          <a:lstStyle/>
          <a:p>
            <a:fld id="{5EA792F7-1D9E-4C7E-A103-E8EDFDC2691E}" type="slidenum">
              <a:rPr lang="en-US" smtClean="0"/>
              <a:t>35</a:t>
            </a:fld>
            <a:endParaRPr lang="en-US"/>
          </a:p>
        </p:txBody>
      </p:sp>
      <p:pic>
        <p:nvPicPr>
          <p:cNvPr id="6" name="Picture 5">
            <a:extLst>
              <a:ext uri="{FF2B5EF4-FFF2-40B4-BE49-F238E27FC236}">
                <a16:creationId xmlns:a16="http://schemas.microsoft.com/office/drawing/2014/main" id="{50EB6CA7-8059-B027-53DD-5732F74BAE0B}"/>
              </a:ext>
            </a:extLst>
          </p:cNvPr>
          <p:cNvPicPr>
            <a:picLocks noChangeAspect="1"/>
          </p:cNvPicPr>
          <p:nvPr/>
        </p:nvPicPr>
        <p:blipFill>
          <a:blip r:embed="rId2"/>
          <a:stretch>
            <a:fillRect/>
          </a:stretch>
        </p:blipFill>
        <p:spPr>
          <a:xfrm>
            <a:off x="501445" y="1390855"/>
            <a:ext cx="8963957" cy="4461723"/>
          </a:xfrm>
          <a:prstGeom prst="rect">
            <a:avLst/>
          </a:prstGeom>
        </p:spPr>
      </p:pic>
      <p:sp>
        <p:nvSpPr>
          <p:cNvPr id="7" name="TextBox 6">
            <a:extLst>
              <a:ext uri="{FF2B5EF4-FFF2-40B4-BE49-F238E27FC236}">
                <a16:creationId xmlns:a16="http://schemas.microsoft.com/office/drawing/2014/main" id="{38C7B402-6A67-A932-DB95-FF8FD0BEE6F2}"/>
              </a:ext>
            </a:extLst>
          </p:cNvPr>
          <p:cNvSpPr txBox="1"/>
          <p:nvPr/>
        </p:nvSpPr>
        <p:spPr>
          <a:xfrm>
            <a:off x="246547" y="481781"/>
            <a:ext cx="4409862" cy="461665"/>
          </a:xfrm>
          <a:prstGeom prst="rect">
            <a:avLst/>
          </a:prstGeom>
          <a:noFill/>
        </p:spPr>
        <p:txBody>
          <a:bodyPr wrap="none" rtlCol="0">
            <a:spAutoFit/>
          </a:bodyPr>
          <a:lstStyle/>
          <a:p>
            <a:r>
              <a:rPr lang="en-US" sz="2400" dirty="0">
                <a:latin typeface="Tw Cen MT" panose="020B0602020104020603" pitchFamily="34" charset="0"/>
                <a:ea typeface="Cambria Math" panose="02040503050406030204" pitchFamily="18" charset="0"/>
              </a:rPr>
              <a:t>Enlabling the variable WeekStatus</a:t>
            </a:r>
          </a:p>
        </p:txBody>
      </p:sp>
    </p:spTree>
    <p:extLst>
      <p:ext uri="{BB962C8B-B14F-4D97-AF65-F5344CB8AC3E}">
        <p14:creationId xmlns:p14="http://schemas.microsoft.com/office/powerpoint/2010/main" val="3971335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079F5-1E2D-C31E-D44B-0A72A821CA70}"/>
              </a:ext>
            </a:extLst>
          </p:cNvPr>
          <p:cNvSpPr>
            <a:spLocks noGrp="1"/>
          </p:cNvSpPr>
          <p:nvPr>
            <p:ph type="sldNum" sz="quarter" idx="12"/>
          </p:nvPr>
        </p:nvSpPr>
        <p:spPr>
          <a:xfrm>
            <a:off x="9279536" y="6371861"/>
            <a:ext cx="2743200" cy="365125"/>
          </a:xfrm>
        </p:spPr>
        <p:txBody>
          <a:bodyPr/>
          <a:lstStyle/>
          <a:p>
            <a:fld id="{5EA792F7-1D9E-4C7E-A103-E8EDFDC2691E}" type="slidenum">
              <a:rPr lang="en-US" smtClean="0"/>
              <a:t>36</a:t>
            </a:fld>
            <a:endParaRPr lang="en-US"/>
          </a:p>
        </p:txBody>
      </p:sp>
      <p:pic>
        <p:nvPicPr>
          <p:cNvPr id="9" name="Picture 8">
            <a:extLst>
              <a:ext uri="{FF2B5EF4-FFF2-40B4-BE49-F238E27FC236}">
                <a16:creationId xmlns:a16="http://schemas.microsoft.com/office/drawing/2014/main" id="{04EB601D-C254-736C-191E-C1E0B18EA496}"/>
              </a:ext>
            </a:extLst>
          </p:cNvPr>
          <p:cNvPicPr>
            <a:picLocks noChangeAspect="1"/>
          </p:cNvPicPr>
          <p:nvPr/>
        </p:nvPicPr>
        <p:blipFill>
          <a:blip r:embed="rId2"/>
          <a:stretch>
            <a:fillRect/>
          </a:stretch>
        </p:blipFill>
        <p:spPr>
          <a:xfrm>
            <a:off x="0" y="1279254"/>
            <a:ext cx="12192000" cy="2370855"/>
          </a:xfrm>
          <a:prstGeom prst="rect">
            <a:avLst/>
          </a:prstGeom>
        </p:spPr>
      </p:pic>
      <p:sp>
        <p:nvSpPr>
          <p:cNvPr id="5" name="TextBox 4">
            <a:extLst>
              <a:ext uri="{FF2B5EF4-FFF2-40B4-BE49-F238E27FC236}">
                <a16:creationId xmlns:a16="http://schemas.microsoft.com/office/drawing/2014/main" id="{89592EA7-2AB5-21DD-3CD5-48C79889F049}"/>
              </a:ext>
            </a:extLst>
          </p:cNvPr>
          <p:cNvSpPr txBox="1"/>
          <p:nvPr/>
        </p:nvSpPr>
        <p:spPr>
          <a:xfrm>
            <a:off x="108155" y="294796"/>
            <a:ext cx="2741456" cy="461665"/>
          </a:xfrm>
          <a:prstGeom prst="rect">
            <a:avLst/>
          </a:prstGeom>
          <a:noFill/>
        </p:spPr>
        <p:txBody>
          <a:bodyPr wrap="none" rtlCol="0">
            <a:spAutoFit/>
          </a:bodyPr>
          <a:lstStyle/>
          <a:p>
            <a:r>
              <a:rPr lang="en-US" sz="2400" dirty="0">
                <a:latin typeface="Tw Cen MT" panose="020B0602020104020603" pitchFamily="34" charset="0"/>
                <a:ea typeface="Cambria Math" panose="02040503050406030204" pitchFamily="18" charset="0"/>
              </a:rPr>
              <a:t>Dividing the data set</a:t>
            </a:r>
          </a:p>
        </p:txBody>
      </p:sp>
      <p:pic>
        <p:nvPicPr>
          <p:cNvPr id="7" name="Picture 6">
            <a:extLst>
              <a:ext uri="{FF2B5EF4-FFF2-40B4-BE49-F238E27FC236}">
                <a16:creationId xmlns:a16="http://schemas.microsoft.com/office/drawing/2014/main" id="{40CE68EC-015B-5B29-0E10-B8DB7F4205F6}"/>
              </a:ext>
            </a:extLst>
          </p:cNvPr>
          <p:cNvPicPr>
            <a:picLocks noChangeAspect="1"/>
          </p:cNvPicPr>
          <p:nvPr/>
        </p:nvPicPr>
        <p:blipFill>
          <a:blip r:embed="rId3"/>
          <a:stretch>
            <a:fillRect/>
          </a:stretch>
        </p:blipFill>
        <p:spPr>
          <a:xfrm>
            <a:off x="0" y="4172902"/>
            <a:ext cx="11512446" cy="2548573"/>
          </a:xfrm>
          <a:prstGeom prst="rect">
            <a:avLst/>
          </a:prstGeom>
        </p:spPr>
      </p:pic>
      <p:sp>
        <p:nvSpPr>
          <p:cNvPr id="8" name="TextBox 7">
            <a:extLst>
              <a:ext uri="{FF2B5EF4-FFF2-40B4-BE49-F238E27FC236}">
                <a16:creationId xmlns:a16="http://schemas.microsoft.com/office/drawing/2014/main" id="{80E5F2D8-7627-6CDF-835E-1DA7E0E62F78}"/>
              </a:ext>
            </a:extLst>
          </p:cNvPr>
          <p:cNvSpPr txBox="1"/>
          <p:nvPr/>
        </p:nvSpPr>
        <p:spPr>
          <a:xfrm>
            <a:off x="5299587" y="848367"/>
            <a:ext cx="974947" cy="430887"/>
          </a:xfrm>
          <a:prstGeom prst="rect">
            <a:avLst/>
          </a:prstGeom>
          <a:noFill/>
        </p:spPr>
        <p:txBody>
          <a:bodyPr wrap="none" rtlCol="0">
            <a:spAutoFit/>
          </a:bodyPr>
          <a:lstStyle/>
          <a:p>
            <a:r>
              <a:rPr lang="en-US" sz="2200" b="1" dirty="0">
                <a:latin typeface="Tw Cen MT" panose="020B0602020104020603" pitchFamily="34" charset="0"/>
                <a:ea typeface="Cambria Math" panose="02040503050406030204" pitchFamily="18" charset="0"/>
              </a:rPr>
              <a:t>Data-1</a:t>
            </a:r>
          </a:p>
        </p:txBody>
      </p:sp>
      <p:sp>
        <p:nvSpPr>
          <p:cNvPr id="11" name="TextBox 10">
            <a:extLst>
              <a:ext uri="{FF2B5EF4-FFF2-40B4-BE49-F238E27FC236}">
                <a16:creationId xmlns:a16="http://schemas.microsoft.com/office/drawing/2014/main" id="{58899B8E-1F90-5329-817F-F3C18F2949BA}"/>
              </a:ext>
            </a:extLst>
          </p:cNvPr>
          <p:cNvSpPr txBox="1"/>
          <p:nvPr/>
        </p:nvSpPr>
        <p:spPr>
          <a:xfrm>
            <a:off x="5437238" y="3650109"/>
            <a:ext cx="974947" cy="430887"/>
          </a:xfrm>
          <a:prstGeom prst="rect">
            <a:avLst/>
          </a:prstGeom>
          <a:noFill/>
        </p:spPr>
        <p:txBody>
          <a:bodyPr wrap="none" rtlCol="0">
            <a:spAutoFit/>
          </a:bodyPr>
          <a:lstStyle/>
          <a:p>
            <a:r>
              <a:rPr lang="en-US" sz="2200" b="1" dirty="0">
                <a:latin typeface="Tw Cen MT" panose="020B0602020104020603" pitchFamily="34" charset="0"/>
                <a:ea typeface="Cambria Math" panose="02040503050406030204" pitchFamily="18" charset="0"/>
              </a:rPr>
              <a:t>Data-2</a:t>
            </a:r>
          </a:p>
        </p:txBody>
      </p:sp>
    </p:spTree>
    <p:extLst>
      <p:ext uri="{BB962C8B-B14F-4D97-AF65-F5344CB8AC3E}">
        <p14:creationId xmlns:p14="http://schemas.microsoft.com/office/powerpoint/2010/main" val="3992499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E8B6F-EA77-256F-554B-B5E2D9D93954}"/>
              </a:ext>
            </a:extLst>
          </p:cNvPr>
          <p:cNvSpPr>
            <a:spLocks noGrp="1"/>
          </p:cNvSpPr>
          <p:nvPr>
            <p:ph type="sldNum" sz="quarter" idx="12"/>
          </p:nvPr>
        </p:nvSpPr>
        <p:spPr/>
        <p:txBody>
          <a:bodyPr/>
          <a:lstStyle/>
          <a:p>
            <a:fld id="{5EA792F7-1D9E-4C7E-A103-E8EDFDC2691E}" type="slidenum">
              <a:rPr lang="en-US" smtClean="0"/>
              <a:t>37</a:t>
            </a:fld>
            <a:endParaRPr lang="en-US"/>
          </a:p>
        </p:txBody>
      </p:sp>
      <p:pic>
        <p:nvPicPr>
          <p:cNvPr id="8" name="Picture 7">
            <a:extLst>
              <a:ext uri="{FF2B5EF4-FFF2-40B4-BE49-F238E27FC236}">
                <a16:creationId xmlns:a16="http://schemas.microsoft.com/office/drawing/2014/main" id="{E43D52C8-BA0C-9CC3-FBCF-CDC219479A61}"/>
              </a:ext>
            </a:extLst>
          </p:cNvPr>
          <p:cNvPicPr>
            <a:picLocks noChangeAspect="1"/>
          </p:cNvPicPr>
          <p:nvPr/>
        </p:nvPicPr>
        <p:blipFill>
          <a:blip r:embed="rId2"/>
          <a:stretch>
            <a:fillRect/>
          </a:stretch>
        </p:blipFill>
        <p:spPr>
          <a:xfrm>
            <a:off x="0" y="1861514"/>
            <a:ext cx="12192000" cy="3528013"/>
          </a:xfrm>
          <a:prstGeom prst="rect">
            <a:avLst/>
          </a:prstGeom>
        </p:spPr>
      </p:pic>
      <p:sp>
        <p:nvSpPr>
          <p:cNvPr id="9" name="TextBox 8">
            <a:extLst>
              <a:ext uri="{FF2B5EF4-FFF2-40B4-BE49-F238E27FC236}">
                <a16:creationId xmlns:a16="http://schemas.microsoft.com/office/drawing/2014/main" id="{CC2FD370-0415-D393-03C3-3260991549F9}"/>
              </a:ext>
            </a:extLst>
          </p:cNvPr>
          <p:cNvSpPr txBox="1"/>
          <p:nvPr/>
        </p:nvSpPr>
        <p:spPr>
          <a:xfrm>
            <a:off x="226141" y="894691"/>
            <a:ext cx="8343566" cy="461665"/>
          </a:xfrm>
          <a:prstGeom prst="rect">
            <a:avLst/>
          </a:prstGeom>
          <a:noFill/>
        </p:spPr>
        <p:txBody>
          <a:bodyPr wrap="none" rtlCol="0">
            <a:spAutoFit/>
          </a:bodyPr>
          <a:lstStyle/>
          <a:p>
            <a:r>
              <a:rPr lang="en-US" sz="2400" dirty="0">
                <a:latin typeface="Tw Cen MT" panose="020B0602020104020603" pitchFamily="34" charset="0"/>
                <a:ea typeface="Cambria Math" panose="02040503050406030204" pitchFamily="18" charset="0"/>
              </a:rPr>
              <a:t>Renaming the column names and dropping the days from the data </a:t>
            </a:r>
          </a:p>
        </p:txBody>
      </p:sp>
    </p:spTree>
    <p:extLst>
      <p:ext uri="{BB962C8B-B14F-4D97-AF65-F5344CB8AC3E}">
        <p14:creationId xmlns:p14="http://schemas.microsoft.com/office/powerpoint/2010/main" val="3224836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C2A568-6471-2F6B-5A7E-B71134E9891F}"/>
              </a:ext>
            </a:extLst>
          </p:cNvPr>
          <p:cNvSpPr>
            <a:spLocks noGrp="1"/>
          </p:cNvSpPr>
          <p:nvPr>
            <p:ph type="sldNum" sz="quarter" idx="12"/>
          </p:nvPr>
        </p:nvSpPr>
        <p:spPr/>
        <p:txBody>
          <a:bodyPr/>
          <a:lstStyle/>
          <a:p>
            <a:fld id="{5EA792F7-1D9E-4C7E-A103-E8EDFDC2691E}" type="slidenum">
              <a:rPr lang="en-US" smtClean="0"/>
              <a:t>38</a:t>
            </a:fld>
            <a:endParaRPr lang="en-US"/>
          </a:p>
        </p:txBody>
      </p:sp>
      <p:pic>
        <p:nvPicPr>
          <p:cNvPr id="4098" name="Picture 2">
            <a:extLst>
              <a:ext uri="{FF2B5EF4-FFF2-40B4-BE49-F238E27FC236}">
                <a16:creationId xmlns:a16="http://schemas.microsoft.com/office/drawing/2014/main" id="{7F956912-201E-34A9-A380-93FB980C6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1393"/>
            <a:ext cx="4961143" cy="49700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7A8AC3E-4746-4B58-82B0-14B9CA6B9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659" y="2497802"/>
            <a:ext cx="4216810" cy="40411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D3EC1-EDC4-1540-1D43-9E1ECDB74E1C}"/>
              </a:ext>
            </a:extLst>
          </p:cNvPr>
          <p:cNvSpPr txBox="1"/>
          <p:nvPr/>
        </p:nvSpPr>
        <p:spPr>
          <a:xfrm>
            <a:off x="334297" y="136525"/>
            <a:ext cx="1306768"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Bar Plots</a:t>
            </a:r>
          </a:p>
        </p:txBody>
      </p:sp>
      <p:sp>
        <p:nvSpPr>
          <p:cNvPr id="9" name="TextBox 8">
            <a:extLst>
              <a:ext uri="{FF2B5EF4-FFF2-40B4-BE49-F238E27FC236}">
                <a16:creationId xmlns:a16="http://schemas.microsoft.com/office/drawing/2014/main" id="{EBF49ED0-0ED2-6A0F-A0CF-71BFA17C67BC}"/>
              </a:ext>
            </a:extLst>
          </p:cNvPr>
          <p:cNvSpPr txBox="1"/>
          <p:nvPr/>
        </p:nvSpPr>
        <p:spPr>
          <a:xfrm>
            <a:off x="570270" y="687363"/>
            <a:ext cx="6096000" cy="1200329"/>
          </a:xfrm>
          <a:prstGeom prst="rect">
            <a:avLst/>
          </a:prstGeom>
          <a:noFill/>
        </p:spPr>
        <p:txBody>
          <a:bodyPr wrap="square">
            <a:spAutoFit/>
          </a:bodyPr>
          <a:lstStyle/>
          <a:p>
            <a:r>
              <a:rPr lang="en-US" b="0" dirty="0" err="1">
                <a:solidFill>
                  <a:srgbClr val="000000"/>
                </a:solidFill>
                <a:effectLst/>
                <a:highlight>
                  <a:srgbClr val="F7F7F7"/>
                </a:highlight>
                <a:latin typeface="Courier New" panose="02070309020205020404" pitchFamily="49" charset="0"/>
              </a:rPr>
              <a:t>plt.hist</a:t>
            </a:r>
            <a:r>
              <a:rPr lang="en-US" b="0" dirty="0">
                <a:solidFill>
                  <a:srgbClr val="000000"/>
                </a:solidFill>
                <a:effectLst/>
                <a:highlight>
                  <a:srgbClr val="F7F7F7"/>
                </a:highlight>
                <a:latin typeface="Courier New" panose="02070309020205020404" pitchFamily="49" charset="0"/>
              </a:rPr>
              <a:t>(</a:t>
            </a:r>
            <a:r>
              <a:rPr lang="en-US" b="0" dirty="0" err="1">
                <a:solidFill>
                  <a:srgbClr val="000000"/>
                </a:solidFill>
                <a:effectLst/>
                <a:highlight>
                  <a:srgbClr val="F7F7F7"/>
                </a:highlight>
                <a:latin typeface="Courier New" panose="02070309020205020404" pitchFamily="49" charset="0"/>
              </a:rPr>
              <a:t>df</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'CO2'</a:t>
            </a:r>
            <a:r>
              <a:rPr lang="en-US" b="0" dirty="0">
                <a:solidFill>
                  <a:srgbClr val="000000"/>
                </a:solidFill>
                <a:effectLst/>
                <a:highlight>
                  <a:srgbClr val="F7F7F7"/>
                </a:highlight>
                <a:latin typeface="Courier New" panose="02070309020205020404" pitchFamily="49" charset="0"/>
              </a:rPr>
              <a:t>],color=</a:t>
            </a:r>
            <a:r>
              <a:rPr lang="en-US" b="0" dirty="0">
                <a:solidFill>
                  <a:srgbClr val="A31515"/>
                </a:solidFill>
                <a:effectLst/>
                <a:highlight>
                  <a:srgbClr val="F7F7F7"/>
                </a:highlight>
                <a:latin typeface="Courier New" panose="02070309020205020404" pitchFamily="49" charset="0"/>
              </a:rPr>
              <a:t>'</a:t>
            </a:r>
            <a:r>
              <a:rPr lang="en-US" b="0" dirty="0" err="1">
                <a:solidFill>
                  <a:srgbClr val="A31515"/>
                </a:solidFill>
                <a:effectLst/>
                <a:highlight>
                  <a:srgbClr val="F7F7F7"/>
                </a:highlight>
                <a:latin typeface="Courier New" panose="02070309020205020404" pitchFamily="49" charset="0"/>
              </a:rPr>
              <a:t>maroon'</a:t>
            </a:r>
            <a:r>
              <a:rPr lang="en-US" b="0" dirty="0" err="1">
                <a:solidFill>
                  <a:srgbClr val="000000"/>
                </a:solidFill>
                <a:effectLst/>
                <a:highlight>
                  <a:srgbClr val="F7F7F7"/>
                </a:highlight>
                <a:latin typeface="Courier New" panose="02070309020205020404" pitchFamily="49" charset="0"/>
              </a:rPr>
              <a:t>,bins</a:t>
            </a:r>
            <a:r>
              <a:rPr lang="en-US" b="0" dirty="0">
                <a:solidFill>
                  <a:srgbClr val="000000"/>
                </a:solidFill>
                <a:effectLst/>
                <a:highlight>
                  <a:srgbClr val="F7F7F7"/>
                </a:highlight>
                <a:latin typeface="Courier New" panose="02070309020205020404" pitchFamily="49" charset="0"/>
              </a:rPr>
              <a:t>=</a:t>
            </a:r>
            <a:r>
              <a:rPr lang="en-US" b="0" dirty="0">
                <a:solidFill>
                  <a:srgbClr val="116644"/>
                </a:solidFill>
                <a:effectLst/>
                <a:highlight>
                  <a:srgbClr val="F7F7F7"/>
                </a:highlight>
                <a:latin typeface="Courier New" panose="02070309020205020404" pitchFamily="49" charset="0"/>
              </a:rPr>
              <a:t>10</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plt.xlabel</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'CO2'</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plt.ylabel</a:t>
            </a:r>
            <a:r>
              <a:rPr lang="en-US" b="0" dirty="0">
                <a:solidFill>
                  <a:srgbClr val="000000"/>
                </a:solidFill>
                <a:effectLst/>
                <a:highlight>
                  <a:srgbClr val="F7F7F7"/>
                </a:highlight>
                <a:latin typeface="Courier New" panose="02070309020205020404" pitchFamily="49" charset="0"/>
              </a:rPr>
              <a:t>(</a:t>
            </a:r>
            <a:r>
              <a:rPr lang="en-US" b="0" dirty="0">
                <a:solidFill>
                  <a:srgbClr val="A31515"/>
                </a:solidFill>
                <a:effectLst/>
                <a:highlight>
                  <a:srgbClr val="F7F7F7"/>
                </a:highlight>
                <a:latin typeface="Courier New" panose="02070309020205020404" pitchFamily="49" charset="0"/>
              </a:rPr>
              <a:t>'Frequency'</a:t>
            </a:r>
            <a:r>
              <a:rPr lang="en-US" b="0" dirty="0">
                <a:solidFill>
                  <a:srgbClr val="000000"/>
                </a:solidFill>
                <a:effectLst/>
                <a:highlight>
                  <a:srgbClr val="F7F7F7"/>
                </a:highlight>
                <a:latin typeface="Courier New" panose="02070309020205020404" pitchFamily="49" charset="0"/>
              </a:rPr>
              <a:t>)</a:t>
            </a:r>
          </a:p>
          <a:p>
            <a:r>
              <a:rPr lang="en-US" b="0" dirty="0" err="1">
                <a:solidFill>
                  <a:srgbClr val="000000"/>
                </a:solidFill>
                <a:effectLst/>
                <a:highlight>
                  <a:srgbClr val="F7F7F7"/>
                </a:highlight>
                <a:latin typeface="Courier New" panose="02070309020205020404" pitchFamily="49" charset="0"/>
              </a:rPr>
              <a:t>plt.show</a:t>
            </a:r>
            <a:r>
              <a:rPr lang="en-US" b="0" dirty="0">
                <a:solidFill>
                  <a:srgbClr val="000000"/>
                </a:solidFill>
                <a:effectLst/>
                <a:highlight>
                  <a:srgbClr val="F7F7F7"/>
                </a:highlight>
                <a:latin typeface="Courier New" panose="02070309020205020404" pitchFamily="49" charset="0"/>
              </a:rPr>
              <a:t>()</a:t>
            </a:r>
          </a:p>
        </p:txBody>
      </p:sp>
      <p:sp>
        <p:nvSpPr>
          <p:cNvPr id="11" name="TextBox 10">
            <a:extLst>
              <a:ext uri="{FF2B5EF4-FFF2-40B4-BE49-F238E27FC236}">
                <a16:creationId xmlns:a16="http://schemas.microsoft.com/office/drawing/2014/main" id="{E63F960C-0F5F-CDA2-49A8-AA17A30AFBA2}"/>
              </a:ext>
            </a:extLst>
          </p:cNvPr>
          <p:cNvSpPr txBox="1"/>
          <p:nvPr/>
        </p:nvSpPr>
        <p:spPr>
          <a:xfrm>
            <a:off x="6096000" y="1012729"/>
            <a:ext cx="6096000" cy="1477328"/>
          </a:xfrm>
          <a:prstGeom prst="rect">
            <a:avLst/>
          </a:prstGeom>
          <a:noFill/>
        </p:spPr>
        <p:txBody>
          <a:bodyPr wrap="square">
            <a:spAutoFit/>
          </a:bodyPr>
          <a:lstStyle/>
          <a:p>
            <a:r>
              <a:rPr lang="en-US" b="0">
                <a:solidFill>
                  <a:srgbClr val="000000"/>
                </a:solidFill>
                <a:effectLst/>
                <a:highlight>
                  <a:srgbClr val="F7F7F7"/>
                </a:highlight>
                <a:latin typeface="Courier New" panose="02070309020205020404" pitchFamily="49" charset="0"/>
              </a:rPr>
              <a:t>catplot=</a:t>
            </a:r>
            <a:r>
              <a:rPr lang="en-US" b="0" err="1">
                <a:solidFill>
                  <a:srgbClr val="000000"/>
                </a:solidFill>
                <a:effectLst/>
                <a:highlight>
                  <a:srgbClr val="F7F7F7"/>
                </a:highlight>
                <a:latin typeface="Courier New" panose="02070309020205020404" pitchFamily="49" charset="0"/>
              </a:rPr>
              <a:t>sns.catplot</a:t>
            </a:r>
            <a:r>
              <a:rPr lang="en-US" b="0">
                <a:solidFill>
                  <a:srgbClr val="000000"/>
                </a:solidFill>
                <a:effectLst/>
                <a:highlight>
                  <a:srgbClr val="F7F7F7"/>
                </a:highlight>
                <a:latin typeface="Courier New" panose="02070309020205020404" pitchFamily="49" charset="0"/>
              </a:rPr>
              <a:t>(x=</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Load_Type'</a:t>
            </a:r>
            <a:r>
              <a:rPr lang="en-US" b="0" err="1">
                <a:solidFill>
                  <a:srgbClr val="000000"/>
                </a:solidFill>
                <a:effectLst/>
                <a:highlight>
                  <a:srgbClr val="F7F7F7"/>
                </a:highlight>
                <a:latin typeface="Courier New" panose="02070309020205020404" pitchFamily="49" charset="0"/>
              </a:rPr>
              <a:t>,y</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'Usage_kWh'</a:t>
            </a:r>
            <a:r>
              <a:rPr lang="en-US" b="0">
                <a:solidFill>
                  <a:srgbClr val="000000"/>
                </a:solidFill>
                <a:effectLst/>
                <a:highlight>
                  <a:srgbClr val="F7F7F7"/>
                </a:highlight>
                <a:latin typeface="Courier New" panose="02070309020205020404" pitchFamily="49" charset="0"/>
              </a:rPr>
              <a:t>,data=</a:t>
            </a:r>
            <a:r>
              <a:rPr lang="en-US" b="0" err="1">
                <a:solidFill>
                  <a:srgbClr val="000000"/>
                </a:solidFill>
                <a:effectLst/>
                <a:highlight>
                  <a:srgbClr val="F7F7F7"/>
                </a:highlight>
                <a:latin typeface="Courier New" panose="02070309020205020404" pitchFamily="49" charset="0"/>
              </a:rPr>
              <a:t>data,color</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'gold'</a:t>
            </a:r>
            <a:r>
              <a:rPr lang="en-US" b="0">
                <a:solidFill>
                  <a:srgbClr val="000000"/>
                </a:solidFill>
                <a:effectLst/>
                <a:highlight>
                  <a:srgbClr val="F7F7F7"/>
                </a:highlight>
                <a:latin typeface="Courier New" panose="02070309020205020404" pitchFamily="49" charset="0"/>
              </a:rPr>
              <a:t>)</a:t>
            </a:r>
          </a:p>
          <a:p>
            <a:r>
              <a:rPr lang="en-US" b="0">
                <a:solidFill>
                  <a:srgbClr val="000000"/>
                </a:solidFill>
                <a:effectLst/>
                <a:highlight>
                  <a:srgbClr val="F7F7F7"/>
                </a:highlight>
                <a:latin typeface="Courier New" panose="02070309020205020404" pitchFamily="49" charset="0"/>
              </a:rPr>
              <a:t>catplot.set_ylabels(</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Usage_kWh</a:t>
            </a:r>
            <a:r>
              <a:rPr lang="en-US" b="0">
                <a:solidFill>
                  <a:srgbClr val="A31515"/>
                </a:solidFill>
                <a:effectLst/>
                <a:highlight>
                  <a:srgbClr val="F7F7F7"/>
                </a:highlight>
                <a:latin typeface="Courier New" panose="02070309020205020404" pitchFamily="49" charset="0"/>
              </a:rPr>
              <a:t>'</a:t>
            </a:r>
            <a:r>
              <a:rPr lang="en-US" b="0">
                <a:solidFill>
                  <a:srgbClr val="000000"/>
                </a:solidFill>
                <a:effectLst/>
                <a:highlight>
                  <a:srgbClr val="F7F7F7"/>
                </a:highlight>
                <a:latin typeface="Courier New" panose="02070309020205020404" pitchFamily="49" charset="0"/>
              </a:rPr>
              <a:t>)</a:t>
            </a:r>
          </a:p>
          <a:p>
            <a:r>
              <a:rPr lang="en-US" b="0" err="1">
                <a:solidFill>
                  <a:srgbClr val="000000"/>
                </a:solidFill>
                <a:effectLst/>
                <a:highlight>
                  <a:srgbClr val="F7F7F7"/>
                </a:highlight>
                <a:latin typeface="Courier New" panose="02070309020205020404" pitchFamily="49" charset="0"/>
              </a:rPr>
              <a:t>catplot.set_xlabels</a:t>
            </a:r>
            <a:r>
              <a:rPr lang="en-US" b="0">
                <a:solidFill>
                  <a:srgbClr val="000000"/>
                </a:solidFill>
                <a:effectLst/>
                <a:highlight>
                  <a:srgbClr val="F7F7F7"/>
                </a:highlight>
                <a:latin typeface="Courier New" panose="02070309020205020404" pitchFamily="49" charset="0"/>
              </a:rPr>
              <a:t>(</a:t>
            </a:r>
            <a:r>
              <a:rPr lang="en-US" b="0">
                <a:solidFill>
                  <a:srgbClr val="A31515"/>
                </a:solidFill>
                <a:effectLst/>
                <a:highlight>
                  <a:srgbClr val="F7F7F7"/>
                </a:highlight>
                <a:latin typeface="Courier New" panose="02070309020205020404" pitchFamily="49" charset="0"/>
              </a:rPr>
              <a:t>'</a:t>
            </a:r>
            <a:r>
              <a:rPr lang="en-US" b="0" err="1">
                <a:solidFill>
                  <a:srgbClr val="A31515"/>
                </a:solidFill>
                <a:effectLst/>
                <a:highlight>
                  <a:srgbClr val="F7F7F7"/>
                </a:highlight>
                <a:latin typeface="Courier New" panose="02070309020205020404" pitchFamily="49" charset="0"/>
              </a:rPr>
              <a:t>Load_Type</a:t>
            </a:r>
            <a:r>
              <a:rPr lang="en-US" b="0">
                <a:solidFill>
                  <a:srgbClr val="A31515"/>
                </a:solidFill>
                <a:effectLst/>
                <a:highlight>
                  <a:srgbClr val="F7F7F7"/>
                </a:highlight>
                <a:latin typeface="Courier New" panose="02070309020205020404" pitchFamily="49" charset="0"/>
              </a:rPr>
              <a:t>'</a:t>
            </a:r>
            <a:r>
              <a:rPr lang="en-US" b="0">
                <a:solidFill>
                  <a:srgbClr val="000000"/>
                </a:solidFill>
                <a:effectLst/>
                <a:highlight>
                  <a:srgbClr val="F7F7F7"/>
                </a:highlight>
                <a:latin typeface="Courier New" panose="02070309020205020404" pitchFamily="49" charset="0"/>
              </a:rPr>
              <a:t>)</a:t>
            </a:r>
          </a:p>
          <a:p>
            <a:r>
              <a:rPr lang="en-US" b="0">
                <a:solidFill>
                  <a:srgbClr val="000000"/>
                </a:solidFill>
                <a:effectLst/>
                <a:highlight>
                  <a:srgbClr val="F7F7F7"/>
                </a:highlight>
                <a:latin typeface="Courier New" panose="02070309020205020404" pitchFamily="49" charset="0"/>
              </a:rPr>
              <a:t>catplot</a:t>
            </a:r>
          </a:p>
        </p:txBody>
      </p:sp>
    </p:spTree>
    <p:extLst>
      <p:ext uri="{BB962C8B-B14F-4D97-AF65-F5344CB8AC3E}">
        <p14:creationId xmlns:p14="http://schemas.microsoft.com/office/powerpoint/2010/main" val="496594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F9F6BA-A60A-AB12-B0E9-8715A2B2AE06}"/>
              </a:ext>
            </a:extLst>
          </p:cNvPr>
          <p:cNvSpPr>
            <a:spLocks noGrp="1"/>
          </p:cNvSpPr>
          <p:nvPr>
            <p:ph type="sldNum" sz="quarter" idx="12"/>
          </p:nvPr>
        </p:nvSpPr>
        <p:spPr/>
        <p:txBody>
          <a:bodyPr/>
          <a:lstStyle/>
          <a:p>
            <a:fld id="{5EA792F7-1D9E-4C7E-A103-E8EDFDC2691E}" type="slidenum">
              <a:rPr lang="en-US" smtClean="0"/>
              <a:t>39</a:t>
            </a:fld>
            <a:endParaRPr lang="en-US"/>
          </a:p>
        </p:txBody>
      </p:sp>
      <p:pic>
        <p:nvPicPr>
          <p:cNvPr id="6" name="Picture 5">
            <a:extLst>
              <a:ext uri="{FF2B5EF4-FFF2-40B4-BE49-F238E27FC236}">
                <a16:creationId xmlns:a16="http://schemas.microsoft.com/office/drawing/2014/main" id="{FB51B9FF-AD3A-1E2C-6B53-10D101D94ABC}"/>
              </a:ext>
            </a:extLst>
          </p:cNvPr>
          <p:cNvPicPr>
            <a:picLocks noChangeAspect="1"/>
          </p:cNvPicPr>
          <p:nvPr/>
        </p:nvPicPr>
        <p:blipFill>
          <a:blip r:embed="rId2"/>
          <a:stretch>
            <a:fillRect/>
          </a:stretch>
        </p:blipFill>
        <p:spPr>
          <a:xfrm>
            <a:off x="0" y="1539908"/>
            <a:ext cx="12192000" cy="4702416"/>
          </a:xfrm>
          <a:prstGeom prst="rect">
            <a:avLst/>
          </a:prstGeom>
        </p:spPr>
      </p:pic>
      <p:sp>
        <p:nvSpPr>
          <p:cNvPr id="7" name="TextBox 6">
            <a:extLst>
              <a:ext uri="{FF2B5EF4-FFF2-40B4-BE49-F238E27FC236}">
                <a16:creationId xmlns:a16="http://schemas.microsoft.com/office/drawing/2014/main" id="{CDB9ACC7-E5BA-F8BC-6F26-62912704FC5B}"/>
              </a:ext>
            </a:extLst>
          </p:cNvPr>
          <p:cNvSpPr txBox="1"/>
          <p:nvPr/>
        </p:nvSpPr>
        <p:spPr>
          <a:xfrm>
            <a:off x="393291" y="615676"/>
            <a:ext cx="3126177"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Multi collinearity check</a:t>
            </a:r>
          </a:p>
        </p:txBody>
      </p:sp>
    </p:spTree>
    <p:extLst>
      <p:ext uri="{BB962C8B-B14F-4D97-AF65-F5344CB8AC3E}">
        <p14:creationId xmlns:p14="http://schemas.microsoft.com/office/powerpoint/2010/main" val="70802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62634-93E4-0550-BF3D-92EF5A5B9667}"/>
              </a:ext>
            </a:extLst>
          </p:cNvPr>
          <p:cNvSpPr>
            <a:spLocks noGrp="1"/>
          </p:cNvSpPr>
          <p:nvPr>
            <p:ph idx="1"/>
          </p:nvPr>
        </p:nvSpPr>
        <p:spPr>
          <a:xfrm>
            <a:off x="732248" y="1937262"/>
            <a:ext cx="5429250" cy="3777622"/>
          </a:xfrm>
        </p:spPr>
        <p:txBody>
          <a:bodyPr/>
          <a:lstStyle/>
          <a:p>
            <a:pPr marL="285750" indent="-285750">
              <a:buFont typeface="Wingdings" panose="05000000000000000000" pitchFamily="2" charset="2"/>
              <a:buChar char="§"/>
            </a:pPr>
            <a:r>
              <a:rPr lang="en-US" sz="2200" dirty="0">
                <a:solidFill>
                  <a:schemeClr val="bg2">
                    <a:lumMod val="10000"/>
                  </a:schemeClr>
                </a:solidFill>
                <a:effectLst/>
                <a:latin typeface="Tw Cen MT" panose="020B0602020104020603" pitchFamily="34" charset="0"/>
                <a:ea typeface="Cambria Math" panose="02040503050406030204" pitchFamily="18" charset="0"/>
              </a:rPr>
              <a:t>The steel industry is often considered an indicator of economic progress, because of the critical role played by steel in infrastructural and overall economic development.</a:t>
            </a:r>
          </a:p>
          <a:p>
            <a:pPr marL="285750" indent="-285750">
              <a:buFont typeface="Wingdings" panose="05000000000000000000" pitchFamily="2" charset="2"/>
              <a:buChar char="§"/>
            </a:pPr>
            <a:endParaRPr lang="en-US" sz="2200" dirty="0">
              <a:solidFill>
                <a:schemeClr val="accent5">
                  <a:lumMod val="50000"/>
                </a:schemeClr>
              </a:solidFill>
              <a:latin typeface="Tw Cen MT" panose="020B0602020104020603" pitchFamily="34" charset="0"/>
              <a:ea typeface="Cambria Math" panose="02040503050406030204" pitchFamily="18" charset="0"/>
            </a:endParaRPr>
          </a:p>
          <a:p>
            <a:pPr>
              <a:buFont typeface="Wingdings" panose="05000000000000000000" pitchFamily="2" charset="2"/>
              <a:buChar char="§"/>
            </a:pPr>
            <a:r>
              <a:rPr lang="en-US" sz="2200" dirty="0">
                <a:solidFill>
                  <a:schemeClr val="tx1">
                    <a:lumMod val="95000"/>
                    <a:lumOff val="5000"/>
                  </a:schemeClr>
                </a:solidFill>
                <a:latin typeface="Tw Cen MT" panose="020B0602020104020603" pitchFamily="34" charset="0"/>
                <a:ea typeface="Cambria Math" panose="02040503050406030204" pitchFamily="18" charset="0"/>
              </a:rPr>
              <a:t> Technological advancements: Automation and digitalization are transforming steel manufacturing, leading to improved efficiency and quality. </a:t>
            </a:r>
          </a:p>
          <a:p>
            <a:endParaRPr lang="en-US" dirty="0"/>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2"/>
          </p:nvPr>
        </p:nvSpPr>
        <p:spPr/>
        <p:txBody>
          <a:bodyPr/>
          <a:lstStyle/>
          <a:p>
            <a:r>
              <a:rPr lang="en-US"/>
              <a:t>4</a:t>
            </a:r>
          </a:p>
        </p:txBody>
      </p:sp>
      <p:pic>
        <p:nvPicPr>
          <p:cNvPr id="2050" name="Picture 2">
            <a:extLst>
              <a:ext uri="{FF2B5EF4-FFF2-40B4-BE49-F238E27FC236}">
                <a16:creationId xmlns:a16="http://schemas.microsoft.com/office/drawing/2014/main" id="{7BF2B1AA-A671-C316-2F82-92AA4777C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269" y="1474120"/>
            <a:ext cx="5429250" cy="4362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D6A53D-FCAC-82CA-B137-77E74515A9EC}"/>
              </a:ext>
            </a:extLst>
          </p:cNvPr>
          <p:cNvSpPr/>
          <p:nvPr/>
        </p:nvSpPr>
        <p:spPr>
          <a:xfrm>
            <a:off x="0" y="497140"/>
            <a:ext cx="684784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Introduction</a:t>
            </a:r>
            <a:endParaRPr lang="en-US" sz="3600" dirty="0">
              <a:latin typeface="Walbaum Display SemiBold" panose="02070703090703020303" pitchFamily="18" charset="0"/>
              <a:ea typeface="Cambria Math" panose="02040503050406030204" pitchFamily="18" charset="0"/>
            </a:endParaRPr>
          </a:p>
        </p:txBody>
      </p:sp>
    </p:spTree>
    <p:extLst>
      <p:ext uri="{BB962C8B-B14F-4D97-AF65-F5344CB8AC3E}">
        <p14:creationId xmlns:p14="http://schemas.microsoft.com/office/powerpoint/2010/main" val="3437128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A38FE4-4836-BA4B-8BCE-21796A6D37F0}"/>
              </a:ext>
            </a:extLst>
          </p:cNvPr>
          <p:cNvSpPr>
            <a:spLocks noGrp="1"/>
          </p:cNvSpPr>
          <p:nvPr>
            <p:ph type="sldNum" sz="quarter" idx="12"/>
          </p:nvPr>
        </p:nvSpPr>
        <p:spPr/>
        <p:txBody>
          <a:bodyPr/>
          <a:lstStyle/>
          <a:p>
            <a:fld id="{5EA792F7-1D9E-4C7E-A103-E8EDFDC2691E}" type="slidenum">
              <a:rPr lang="en-US" smtClean="0"/>
              <a:t>40</a:t>
            </a:fld>
            <a:endParaRPr lang="en-US"/>
          </a:p>
        </p:txBody>
      </p:sp>
      <p:pic>
        <p:nvPicPr>
          <p:cNvPr id="6" name="Picture 5">
            <a:extLst>
              <a:ext uri="{FF2B5EF4-FFF2-40B4-BE49-F238E27FC236}">
                <a16:creationId xmlns:a16="http://schemas.microsoft.com/office/drawing/2014/main" id="{EEFC5602-5A51-C2C3-491F-583BC7849F86}"/>
              </a:ext>
            </a:extLst>
          </p:cNvPr>
          <p:cNvPicPr>
            <a:picLocks noChangeAspect="1"/>
          </p:cNvPicPr>
          <p:nvPr/>
        </p:nvPicPr>
        <p:blipFill>
          <a:blip r:embed="rId2"/>
          <a:stretch>
            <a:fillRect/>
          </a:stretch>
        </p:blipFill>
        <p:spPr>
          <a:xfrm>
            <a:off x="356632" y="1568681"/>
            <a:ext cx="5753903" cy="1181265"/>
          </a:xfrm>
          <a:prstGeom prst="rect">
            <a:avLst/>
          </a:prstGeom>
        </p:spPr>
      </p:pic>
      <p:sp>
        <p:nvSpPr>
          <p:cNvPr id="7" name="TextBox 6">
            <a:extLst>
              <a:ext uri="{FF2B5EF4-FFF2-40B4-BE49-F238E27FC236}">
                <a16:creationId xmlns:a16="http://schemas.microsoft.com/office/drawing/2014/main" id="{A204DF20-CF3C-272B-9064-470C6110A053}"/>
              </a:ext>
            </a:extLst>
          </p:cNvPr>
          <p:cNvSpPr txBox="1"/>
          <p:nvPr/>
        </p:nvSpPr>
        <p:spPr>
          <a:xfrm>
            <a:off x="495513" y="511277"/>
            <a:ext cx="3097964"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Ordinary least squares</a:t>
            </a:r>
          </a:p>
        </p:txBody>
      </p:sp>
      <p:pic>
        <p:nvPicPr>
          <p:cNvPr id="9" name="Picture 8">
            <a:extLst>
              <a:ext uri="{FF2B5EF4-FFF2-40B4-BE49-F238E27FC236}">
                <a16:creationId xmlns:a16="http://schemas.microsoft.com/office/drawing/2014/main" id="{FE735250-6380-9A71-2DBF-420AEFB3F9E0}"/>
              </a:ext>
            </a:extLst>
          </p:cNvPr>
          <p:cNvPicPr>
            <a:picLocks noChangeAspect="1"/>
          </p:cNvPicPr>
          <p:nvPr/>
        </p:nvPicPr>
        <p:blipFill>
          <a:blip r:embed="rId3"/>
          <a:stretch>
            <a:fillRect/>
          </a:stretch>
        </p:blipFill>
        <p:spPr>
          <a:xfrm>
            <a:off x="495513" y="3345685"/>
            <a:ext cx="7392432" cy="2410161"/>
          </a:xfrm>
          <a:prstGeom prst="rect">
            <a:avLst/>
          </a:prstGeom>
        </p:spPr>
      </p:pic>
    </p:spTree>
    <p:extLst>
      <p:ext uri="{BB962C8B-B14F-4D97-AF65-F5344CB8AC3E}">
        <p14:creationId xmlns:p14="http://schemas.microsoft.com/office/powerpoint/2010/main" val="2125428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57E441-57DD-5A4A-7E0C-D35AA20E27E9}"/>
              </a:ext>
            </a:extLst>
          </p:cNvPr>
          <p:cNvSpPr>
            <a:spLocks noGrp="1"/>
          </p:cNvSpPr>
          <p:nvPr>
            <p:ph type="sldNum" sz="quarter" idx="12"/>
          </p:nvPr>
        </p:nvSpPr>
        <p:spPr/>
        <p:txBody>
          <a:bodyPr/>
          <a:lstStyle/>
          <a:p>
            <a:fld id="{5EA792F7-1D9E-4C7E-A103-E8EDFDC2691E}" type="slidenum">
              <a:rPr lang="en-US" smtClean="0"/>
              <a:t>41</a:t>
            </a:fld>
            <a:endParaRPr lang="en-US"/>
          </a:p>
        </p:txBody>
      </p:sp>
      <p:pic>
        <p:nvPicPr>
          <p:cNvPr id="6" name="Picture 5">
            <a:extLst>
              <a:ext uri="{FF2B5EF4-FFF2-40B4-BE49-F238E27FC236}">
                <a16:creationId xmlns:a16="http://schemas.microsoft.com/office/drawing/2014/main" id="{8AD54C79-B9F9-3544-59B3-6ED5A918446A}"/>
              </a:ext>
            </a:extLst>
          </p:cNvPr>
          <p:cNvPicPr>
            <a:picLocks noChangeAspect="1"/>
          </p:cNvPicPr>
          <p:nvPr/>
        </p:nvPicPr>
        <p:blipFill>
          <a:blip r:embed="rId2"/>
          <a:stretch>
            <a:fillRect/>
          </a:stretch>
        </p:blipFill>
        <p:spPr>
          <a:xfrm>
            <a:off x="370935" y="703991"/>
            <a:ext cx="9935962" cy="6154009"/>
          </a:xfrm>
          <a:prstGeom prst="rect">
            <a:avLst/>
          </a:prstGeom>
        </p:spPr>
      </p:pic>
      <p:sp>
        <p:nvSpPr>
          <p:cNvPr id="7" name="TextBox 6">
            <a:extLst>
              <a:ext uri="{FF2B5EF4-FFF2-40B4-BE49-F238E27FC236}">
                <a16:creationId xmlns:a16="http://schemas.microsoft.com/office/drawing/2014/main" id="{965EDD7B-FBB4-3587-E1B6-7EDDD262900E}"/>
              </a:ext>
            </a:extLst>
          </p:cNvPr>
          <p:cNvSpPr txBox="1"/>
          <p:nvPr/>
        </p:nvSpPr>
        <p:spPr>
          <a:xfrm>
            <a:off x="370935" y="180771"/>
            <a:ext cx="2893228" cy="523220"/>
          </a:xfrm>
          <a:prstGeom prst="rect">
            <a:avLst/>
          </a:prstGeom>
          <a:noFill/>
        </p:spPr>
        <p:txBody>
          <a:bodyPr wrap="none" rtlCol="0">
            <a:spAutoFit/>
          </a:bodyPr>
          <a:lstStyle/>
          <a:p>
            <a:r>
              <a:rPr lang="en-US" sz="2800" b="1" dirty="0">
                <a:latin typeface="Tw Cen MT" panose="020B0602020104020603" pitchFamily="34" charset="0"/>
                <a:ea typeface="Cambria Math" panose="02040503050406030204" pitchFamily="18" charset="0"/>
              </a:rPr>
              <a:t>Linear Regression</a:t>
            </a:r>
          </a:p>
        </p:txBody>
      </p:sp>
    </p:spTree>
    <p:extLst>
      <p:ext uri="{BB962C8B-B14F-4D97-AF65-F5344CB8AC3E}">
        <p14:creationId xmlns:p14="http://schemas.microsoft.com/office/powerpoint/2010/main" val="2450092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26AD76-4FE3-52D7-9C8D-54E72AF6B6C2}"/>
              </a:ext>
            </a:extLst>
          </p:cNvPr>
          <p:cNvSpPr>
            <a:spLocks noGrp="1"/>
          </p:cNvSpPr>
          <p:nvPr>
            <p:ph type="sldNum" sz="quarter" idx="12"/>
          </p:nvPr>
        </p:nvSpPr>
        <p:spPr/>
        <p:txBody>
          <a:bodyPr/>
          <a:lstStyle/>
          <a:p>
            <a:fld id="{5EA792F7-1D9E-4C7E-A103-E8EDFDC2691E}" type="slidenum">
              <a:rPr lang="en-US" smtClean="0"/>
              <a:t>42</a:t>
            </a:fld>
            <a:endParaRPr lang="en-US"/>
          </a:p>
        </p:txBody>
      </p:sp>
      <p:pic>
        <p:nvPicPr>
          <p:cNvPr id="6" name="Picture 5">
            <a:extLst>
              <a:ext uri="{FF2B5EF4-FFF2-40B4-BE49-F238E27FC236}">
                <a16:creationId xmlns:a16="http://schemas.microsoft.com/office/drawing/2014/main" id="{92D4D6AD-0DE4-679F-8577-DBC549FC6AC9}"/>
              </a:ext>
            </a:extLst>
          </p:cNvPr>
          <p:cNvPicPr>
            <a:picLocks noChangeAspect="1"/>
          </p:cNvPicPr>
          <p:nvPr/>
        </p:nvPicPr>
        <p:blipFill>
          <a:blip r:embed="rId2"/>
          <a:stretch>
            <a:fillRect/>
          </a:stretch>
        </p:blipFill>
        <p:spPr>
          <a:xfrm>
            <a:off x="554859" y="230206"/>
            <a:ext cx="7306695" cy="5611008"/>
          </a:xfrm>
          <a:prstGeom prst="rect">
            <a:avLst/>
          </a:prstGeom>
        </p:spPr>
      </p:pic>
      <p:sp>
        <p:nvSpPr>
          <p:cNvPr id="2" name="TextBox 1">
            <a:extLst>
              <a:ext uri="{FF2B5EF4-FFF2-40B4-BE49-F238E27FC236}">
                <a16:creationId xmlns:a16="http://schemas.microsoft.com/office/drawing/2014/main" id="{FC1AE153-7A41-4EFE-ED43-27C307DFB238}"/>
              </a:ext>
            </a:extLst>
          </p:cNvPr>
          <p:cNvSpPr txBox="1"/>
          <p:nvPr/>
        </p:nvSpPr>
        <p:spPr>
          <a:xfrm>
            <a:off x="8447627" y="2693788"/>
            <a:ext cx="3189514" cy="461665"/>
          </a:xfrm>
          <a:prstGeom prst="rect">
            <a:avLst/>
          </a:prstGeom>
          <a:noFill/>
        </p:spPr>
        <p:txBody>
          <a:bodyPr wrap="square" rtlCol="0">
            <a:spAutoFit/>
          </a:bodyPr>
          <a:lstStyle/>
          <a:p>
            <a:r>
              <a:rPr lang="en-US" sz="2400" b="1" dirty="0">
                <a:latin typeface="Tw Cen MT" panose="020B0602020104020603" pitchFamily="34" charset="0"/>
                <a:ea typeface="Cambria Math" panose="02040503050406030204" pitchFamily="18" charset="0"/>
              </a:rPr>
              <a:t>K-Nearest Neighbors</a:t>
            </a:r>
          </a:p>
        </p:txBody>
      </p:sp>
    </p:spTree>
    <p:extLst>
      <p:ext uri="{BB962C8B-B14F-4D97-AF65-F5344CB8AC3E}">
        <p14:creationId xmlns:p14="http://schemas.microsoft.com/office/powerpoint/2010/main" val="1531169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BE816D-189A-782B-2D97-40861B6593A2}"/>
              </a:ext>
            </a:extLst>
          </p:cNvPr>
          <p:cNvSpPr>
            <a:spLocks noGrp="1"/>
          </p:cNvSpPr>
          <p:nvPr>
            <p:ph type="sldNum" sz="quarter" idx="12"/>
          </p:nvPr>
        </p:nvSpPr>
        <p:spPr>
          <a:xfrm>
            <a:off x="-2062397" y="6356350"/>
            <a:ext cx="2743200" cy="365125"/>
          </a:xfrm>
        </p:spPr>
        <p:txBody>
          <a:bodyPr/>
          <a:lstStyle/>
          <a:p>
            <a:fld id="{5EA792F7-1D9E-4C7E-A103-E8EDFDC2691E}" type="slidenum">
              <a:rPr lang="en-US" smtClean="0"/>
              <a:t>43</a:t>
            </a:fld>
            <a:endParaRPr lang="en-US"/>
          </a:p>
        </p:txBody>
      </p:sp>
      <p:pic>
        <p:nvPicPr>
          <p:cNvPr id="3" name="Picture 2">
            <a:extLst>
              <a:ext uri="{FF2B5EF4-FFF2-40B4-BE49-F238E27FC236}">
                <a16:creationId xmlns:a16="http://schemas.microsoft.com/office/drawing/2014/main" id="{B4041FA8-CA0D-9FEC-3BAB-0945AD803526}"/>
              </a:ext>
            </a:extLst>
          </p:cNvPr>
          <p:cNvPicPr>
            <a:picLocks noChangeAspect="1"/>
          </p:cNvPicPr>
          <p:nvPr/>
        </p:nvPicPr>
        <p:blipFill>
          <a:blip r:embed="rId2"/>
          <a:stretch>
            <a:fillRect/>
          </a:stretch>
        </p:blipFill>
        <p:spPr>
          <a:xfrm>
            <a:off x="1" y="-146927"/>
            <a:ext cx="6345044" cy="4972208"/>
          </a:xfrm>
          <a:prstGeom prst="rect">
            <a:avLst/>
          </a:prstGeom>
        </p:spPr>
      </p:pic>
      <p:pic>
        <p:nvPicPr>
          <p:cNvPr id="7" name="Picture 6">
            <a:extLst>
              <a:ext uri="{FF2B5EF4-FFF2-40B4-BE49-F238E27FC236}">
                <a16:creationId xmlns:a16="http://schemas.microsoft.com/office/drawing/2014/main" id="{6B64D205-3107-F6F5-B59F-3609AA0F508A}"/>
              </a:ext>
            </a:extLst>
          </p:cNvPr>
          <p:cNvPicPr>
            <a:picLocks noChangeAspect="1"/>
          </p:cNvPicPr>
          <p:nvPr/>
        </p:nvPicPr>
        <p:blipFill>
          <a:blip r:embed="rId3"/>
          <a:stretch>
            <a:fillRect/>
          </a:stretch>
        </p:blipFill>
        <p:spPr>
          <a:xfrm>
            <a:off x="4718825" y="2502185"/>
            <a:ext cx="7288296" cy="4250923"/>
          </a:xfrm>
          <a:prstGeom prst="rect">
            <a:avLst/>
          </a:prstGeom>
        </p:spPr>
      </p:pic>
      <p:sp>
        <p:nvSpPr>
          <p:cNvPr id="2" name="TextBox 1">
            <a:extLst>
              <a:ext uri="{FF2B5EF4-FFF2-40B4-BE49-F238E27FC236}">
                <a16:creationId xmlns:a16="http://schemas.microsoft.com/office/drawing/2014/main" id="{677699B3-D79E-4A3A-6264-9036778A406E}"/>
              </a:ext>
            </a:extLst>
          </p:cNvPr>
          <p:cNvSpPr txBox="1"/>
          <p:nvPr/>
        </p:nvSpPr>
        <p:spPr>
          <a:xfrm>
            <a:off x="7265773" y="931807"/>
            <a:ext cx="3173626"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Decision tree regressor</a:t>
            </a:r>
          </a:p>
        </p:txBody>
      </p:sp>
    </p:spTree>
    <p:extLst>
      <p:ext uri="{BB962C8B-B14F-4D97-AF65-F5344CB8AC3E}">
        <p14:creationId xmlns:p14="http://schemas.microsoft.com/office/powerpoint/2010/main" val="88952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BCBCC-5523-B057-EBE1-E90664A4E5A3}"/>
              </a:ext>
            </a:extLst>
          </p:cNvPr>
          <p:cNvSpPr>
            <a:spLocks noGrp="1"/>
          </p:cNvSpPr>
          <p:nvPr>
            <p:ph type="sldNum" sz="quarter" idx="12"/>
          </p:nvPr>
        </p:nvSpPr>
        <p:spPr/>
        <p:txBody>
          <a:bodyPr/>
          <a:lstStyle/>
          <a:p>
            <a:fld id="{5EA792F7-1D9E-4C7E-A103-E8EDFDC2691E}" type="slidenum">
              <a:rPr lang="en-US" smtClean="0"/>
              <a:t>44</a:t>
            </a:fld>
            <a:endParaRPr lang="en-US"/>
          </a:p>
        </p:txBody>
      </p:sp>
      <p:pic>
        <p:nvPicPr>
          <p:cNvPr id="6" name="Picture 5">
            <a:extLst>
              <a:ext uri="{FF2B5EF4-FFF2-40B4-BE49-F238E27FC236}">
                <a16:creationId xmlns:a16="http://schemas.microsoft.com/office/drawing/2014/main" id="{3EFAE26D-E453-7C52-EBB4-BE6D831576AE}"/>
              </a:ext>
            </a:extLst>
          </p:cNvPr>
          <p:cNvPicPr>
            <a:picLocks noChangeAspect="1"/>
          </p:cNvPicPr>
          <p:nvPr/>
        </p:nvPicPr>
        <p:blipFill>
          <a:blip r:embed="rId2"/>
          <a:stretch>
            <a:fillRect/>
          </a:stretch>
        </p:blipFill>
        <p:spPr>
          <a:xfrm>
            <a:off x="0" y="0"/>
            <a:ext cx="8296508" cy="4713514"/>
          </a:xfrm>
          <a:prstGeom prst="rect">
            <a:avLst/>
          </a:prstGeom>
        </p:spPr>
      </p:pic>
      <p:pic>
        <p:nvPicPr>
          <p:cNvPr id="8" name="Picture 7">
            <a:extLst>
              <a:ext uri="{FF2B5EF4-FFF2-40B4-BE49-F238E27FC236}">
                <a16:creationId xmlns:a16="http://schemas.microsoft.com/office/drawing/2014/main" id="{C0AE9A59-EC30-F6BD-795B-181E8DBA72AB}"/>
              </a:ext>
            </a:extLst>
          </p:cNvPr>
          <p:cNvPicPr>
            <a:picLocks noChangeAspect="1"/>
          </p:cNvPicPr>
          <p:nvPr/>
        </p:nvPicPr>
        <p:blipFill>
          <a:blip r:embed="rId3"/>
          <a:stretch>
            <a:fillRect/>
          </a:stretch>
        </p:blipFill>
        <p:spPr>
          <a:xfrm>
            <a:off x="5431971" y="1501433"/>
            <a:ext cx="6760029" cy="4854917"/>
          </a:xfrm>
          <a:prstGeom prst="rect">
            <a:avLst/>
          </a:prstGeom>
        </p:spPr>
      </p:pic>
      <p:sp>
        <p:nvSpPr>
          <p:cNvPr id="2" name="TextBox 1">
            <a:extLst>
              <a:ext uri="{FF2B5EF4-FFF2-40B4-BE49-F238E27FC236}">
                <a16:creationId xmlns:a16="http://schemas.microsoft.com/office/drawing/2014/main" id="{59D4B44B-DDEC-F525-5E36-72D109F4F39C}"/>
              </a:ext>
            </a:extLst>
          </p:cNvPr>
          <p:cNvSpPr txBox="1"/>
          <p:nvPr/>
        </p:nvSpPr>
        <p:spPr>
          <a:xfrm>
            <a:off x="555171" y="5073266"/>
            <a:ext cx="3379002"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Random forest regressor</a:t>
            </a:r>
          </a:p>
        </p:txBody>
      </p:sp>
      <p:cxnSp>
        <p:nvCxnSpPr>
          <p:cNvPr id="5" name="Straight Arrow Connector 4">
            <a:extLst>
              <a:ext uri="{FF2B5EF4-FFF2-40B4-BE49-F238E27FC236}">
                <a16:creationId xmlns:a16="http://schemas.microsoft.com/office/drawing/2014/main" id="{2191669B-CA18-2CDB-B6AA-A165F858FC2D}"/>
              </a:ext>
            </a:extLst>
          </p:cNvPr>
          <p:cNvCxnSpPr/>
          <p:nvPr/>
        </p:nvCxnSpPr>
        <p:spPr>
          <a:xfrm>
            <a:off x="2808514" y="5943600"/>
            <a:ext cx="2362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5116EAA-A471-00B7-E40B-4875ABA64777}"/>
              </a:ext>
            </a:extLst>
          </p:cNvPr>
          <p:cNvCxnSpPr>
            <a:cxnSpLocks/>
          </p:cNvCxnSpPr>
          <p:nvPr/>
        </p:nvCxnSpPr>
        <p:spPr>
          <a:xfrm flipH="1">
            <a:off x="8458200" y="1153886"/>
            <a:ext cx="16655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8D3CE1B-1296-DB83-3BE3-054AB080B33F}"/>
              </a:ext>
            </a:extLst>
          </p:cNvPr>
          <p:cNvSpPr txBox="1"/>
          <p:nvPr/>
        </p:nvSpPr>
        <p:spPr>
          <a:xfrm>
            <a:off x="8996602" y="557928"/>
            <a:ext cx="3173626"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Decision tree regressor</a:t>
            </a:r>
          </a:p>
        </p:txBody>
      </p:sp>
    </p:spTree>
    <p:extLst>
      <p:ext uri="{BB962C8B-B14F-4D97-AF65-F5344CB8AC3E}">
        <p14:creationId xmlns:p14="http://schemas.microsoft.com/office/powerpoint/2010/main" val="2272588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4CC131-6FD1-82A3-F12C-72C7F3A0A062}"/>
              </a:ext>
            </a:extLst>
          </p:cNvPr>
          <p:cNvSpPr>
            <a:spLocks noGrp="1"/>
          </p:cNvSpPr>
          <p:nvPr>
            <p:ph type="sldNum" sz="quarter" idx="12"/>
          </p:nvPr>
        </p:nvSpPr>
        <p:spPr/>
        <p:txBody>
          <a:bodyPr/>
          <a:lstStyle/>
          <a:p>
            <a:fld id="{5EA792F7-1D9E-4C7E-A103-E8EDFDC2691E}" type="slidenum">
              <a:rPr lang="en-US" smtClean="0"/>
              <a:t>45</a:t>
            </a:fld>
            <a:endParaRPr lang="en-US"/>
          </a:p>
        </p:txBody>
      </p:sp>
      <p:pic>
        <p:nvPicPr>
          <p:cNvPr id="6" name="Picture 5">
            <a:extLst>
              <a:ext uri="{FF2B5EF4-FFF2-40B4-BE49-F238E27FC236}">
                <a16:creationId xmlns:a16="http://schemas.microsoft.com/office/drawing/2014/main" id="{E50FE2C2-C647-E0A1-78FB-7FC0B956EC3F}"/>
              </a:ext>
            </a:extLst>
          </p:cNvPr>
          <p:cNvPicPr>
            <a:picLocks noChangeAspect="1"/>
          </p:cNvPicPr>
          <p:nvPr/>
        </p:nvPicPr>
        <p:blipFill>
          <a:blip r:embed="rId2"/>
          <a:stretch>
            <a:fillRect/>
          </a:stretch>
        </p:blipFill>
        <p:spPr>
          <a:xfrm>
            <a:off x="0" y="-103728"/>
            <a:ext cx="7293429" cy="4751928"/>
          </a:xfrm>
          <a:prstGeom prst="rect">
            <a:avLst/>
          </a:prstGeom>
        </p:spPr>
      </p:pic>
      <p:pic>
        <p:nvPicPr>
          <p:cNvPr id="8" name="Picture 7">
            <a:extLst>
              <a:ext uri="{FF2B5EF4-FFF2-40B4-BE49-F238E27FC236}">
                <a16:creationId xmlns:a16="http://schemas.microsoft.com/office/drawing/2014/main" id="{0D82B4D0-A836-B7F2-68B4-42F3494878E9}"/>
              </a:ext>
            </a:extLst>
          </p:cNvPr>
          <p:cNvPicPr>
            <a:picLocks noChangeAspect="1"/>
          </p:cNvPicPr>
          <p:nvPr/>
        </p:nvPicPr>
        <p:blipFill>
          <a:blip r:embed="rId3"/>
          <a:stretch>
            <a:fillRect/>
          </a:stretch>
        </p:blipFill>
        <p:spPr>
          <a:xfrm>
            <a:off x="5560177" y="1403838"/>
            <a:ext cx="6631823" cy="4952512"/>
          </a:xfrm>
          <a:prstGeom prst="rect">
            <a:avLst/>
          </a:prstGeom>
        </p:spPr>
      </p:pic>
      <p:sp>
        <p:nvSpPr>
          <p:cNvPr id="2" name="TextBox 1">
            <a:extLst>
              <a:ext uri="{FF2B5EF4-FFF2-40B4-BE49-F238E27FC236}">
                <a16:creationId xmlns:a16="http://schemas.microsoft.com/office/drawing/2014/main" id="{38EEB20D-919E-9F21-7372-06EAD9342309}"/>
              </a:ext>
            </a:extLst>
          </p:cNvPr>
          <p:cNvSpPr txBox="1"/>
          <p:nvPr/>
        </p:nvSpPr>
        <p:spPr>
          <a:xfrm>
            <a:off x="555171" y="5073266"/>
            <a:ext cx="3379002"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Random forest regressor</a:t>
            </a:r>
          </a:p>
        </p:txBody>
      </p:sp>
    </p:spTree>
    <p:extLst>
      <p:ext uri="{BB962C8B-B14F-4D97-AF65-F5344CB8AC3E}">
        <p14:creationId xmlns:p14="http://schemas.microsoft.com/office/powerpoint/2010/main" val="3061262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AD4691-578C-8CA5-18D9-876F21AB053B}"/>
              </a:ext>
            </a:extLst>
          </p:cNvPr>
          <p:cNvSpPr>
            <a:spLocks noGrp="1"/>
          </p:cNvSpPr>
          <p:nvPr>
            <p:ph type="sldNum" sz="quarter" idx="12"/>
          </p:nvPr>
        </p:nvSpPr>
        <p:spPr/>
        <p:txBody>
          <a:bodyPr/>
          <a:lstStyle/>
          <a:p>
            <a:fld id="{5EA792F7-1D9E-4C7E-A103-E8EDFDC2691E}" type="slidenum">
              <a:rPr lang="en-US" smtClean="0"/>
              <a:t>46</a:t>
            </a:fld>
            <a:endParaRPr lang="en-US"/>
          </a:p>
        </p:txBody>
      </p:sp>
      <p:pic>
        <p:nvPicPr>
          <p:cNvPr id="6" name="Picture 5">
            <a:extLst>
              <a:ext uri="{FF2B5EF4-FFF2-40B4-BE49-F238E27FC236}">
                <a16:creationId xmlns:a16="http://schemas.microsoft.com/office/drawing/2014/main" id="{476BC084-76EF-5729-68B6-C1597E8C08D2}"/>
              </a:ext>
            </a:extLst>
          </p:cNvPr>
          <p:cNvPicPr>
            <a:picLocks noChangeAspect="1"/>
          </p:cNvPicPr>
          <p:nvPr/>
        </p:nvPicPr>
        <p:blipFill>
          <a:blip r:embed="rId2"/>
          <a:stretch>
            <a:fillRect/>
          </a:stretch>
        </p:blipFill>
        <p:spPr>
          <a:xfrm>
            <a:off x="108856" y="842827"/>
            <a:ext cx="12006943" cy="5513523"/>
          </a:xfrm>
          <a:prstGeom prst="rect">
            <a:avLst/>
          </a:prstGeom>
        </p:spPr>
      </p:pic>
      <p:sp>
        <p:nvSpPr>
          <p:cNvPr id="2" name="TextBox 1">
            <a:extLst>
              <a:ext uri="{FF2B5EF4-FFF2-40B4-BE49-F238E27FC236}">
                <a16:creationId xmlns:a16="http://schemas.microsoft.com/office/drawing/2014/main" id="{9859075F-6E8E-EE94-7E28-0FF6F3691FC1}"/>
              </a:ext>
            </a:extLst>
          </p:cNvPr>
          <p:cNvSpPr txBox="1"/>
          <p:nvPr/>
        </p:nvSpPr>
        <p:spPr>
          <a:xfrm>
            <a:off x="618180" y="246869"/>
            <a:ext cx="2574294"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Bagging Regressor</a:t>
            </a:r>
          </a:p>
        </p:txBody>
      </p:sp>
    </p:spTree>
    <p:extLst>
      <p:ext uri="{BB962C8B-B14F-4D97-AF65-F5344CB8AC3E}">
        <p14:creationId xmlns:p14="http://schemas.microsoft.com/office/powerpoint/2010/main" val="4050055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4E4E9C-1B5D-8BE7-F601-12A456483C6A}"/>
              </a:ext>
            </a:extLst>
          </p:cNvPr>
          <p:cNvSpPr>
            <a:spLocks noGrp="1"/>
          </p:cNvSpPr>
          <p:nvPr>
            <p:ph type="sldNum" sz="quarter" idx="12"/>
          </p:nvPr>
        </p:nvSpPr>
        <p:spPr/>
        <p:txBody>
          <a:bodyPr/>
          <a:lstStyle/>
          <a:p>
            <a:fld id="{5EA792F7-1D9E-4C7E-A103-E8EDFDC2691E}" type="slidenum">
              <a:rPr lang="en-US" smtClean="0"/>
              <a:t>47</a:t>
            </a:fld>
            <a:endParaRPr lang="en-US"/>
          </a:p>
        </p:txBody>
      </p:sp>
      <p:pic>
        <p:nvPicPr>
          <p:cNvPr id="6" name="Picture 5">
            <a:extLst>
              <a:ext uri="{FF2B5EF4-FFF2-40B4-BE49-F238E27FC236}">
                <a16:creationId xmlns:a16="http://schemas.microsoft.com/office/drawing/2014/main" id="{B0692017-63DE-53A7-CEFC-8B5B8A80441B}"/>
              </a:ext>
            </a:extLst>
          </p:cNvPr>
          <p:cNvPicPr>
            <a:picLocks noChangeAspect="1"/>
          </p:cNvPicPr>
          <p:nvPr/>
        </p:nvPicPr>
        <p:blipFill>
          <a:blip r:embed="rId2"/>
          <a:stretch>
            <a:fillRect/>
          </a:stretch>
        </p:blipFill>
        <p:spPr>
          <a:xfrm>
            <a:off x="0" y="0"/>
            <a:ext cx="8240486" cy="4865914"/>
          </a:xfrm>
          <a:prstGeom prst="rect">
            <a:avLst/>
          </a:prstGeom>
        </p:spPr>
      </p:pic>
      <p:pic>
        <p:nvPicPr>
          <p:cNvPr id="8" name="Picture 7">
            <a:extLst>
              <a:ext uri="{FF2B5EF4-FFF2-40B4-BE49-F238E27FC236}">
                <a16:creationId xmlns:a16="http://schemas.microsoft.com/office/drawing/2014/main" id="{25C28349-478F-AB6F-42C5-E3E882DD4F2D}"/>
              </a:ext>
            </a:extLst>
          </p:cNvPr>
          <p:cNvPicPr>
            <a:picLocks noChangeAspect="1"/>
          </p:cNvPicPr>
          <p:nvPr/>
        </p:nvPicPr>
        <p:blipFill>
          <a:blip r:embed="rId3"/>
          <a:stretch>
            <a:fillRect/>
          </a:stretch>
        </p:blipFill>
        <p:spPr>
          <a:xfrm>
            <a:off x="5497285" y="1714871"/>
            <a:ext cx="6592135" cy="4429743"/>
          </a:xfrm>
          <a:prstGeom prst="rect">
            <a:avLst/>
          </a:prstGeom>
        </p:spPr>
      </p:pic>
      <p:sp>
        <p:nvSpPr>
          <p:cNvPr id="2" name="TextBox 1">
            <a:extLst>
              <a:ext uri="{FF2B5EF4-FFF2-40B4-BE49-F238E27FC236}">
                <a16:creationId xmlns:a16="http://schemas.microsoft.com/office/drawing/2014/main" id="{E18C271C-28A4-16A5-BCA0-8DEC753324CD}"/>
              </a:ext>
            </a:extLst>
          </p:cNvPr>
          <p:cNvSpPr txBox="1"/>
          <p:nvPr/>
        </p:nvSpPr>
        <p:spPr>
          <a:xfrm>
            <a:off x="8793352" y="482553"/>
            <a:ext cx="2574294"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Bagging Regressor</a:t>
            </a:r>
          </a:p>
        </p:txBody>
      </p:sp>
    </p:spTree>
    <p:extLst>
      <p:ext uri="{BB962C8B-B14F-4D97-AF65-F5344CB8AC3E}">
        <p14:creationId xmlns:p14="http://schemas.microsoft.com/office/powerpoint/2010/main" val="963261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64FADE-084C-735F-4E23-9CEA2F1F0F97}"/>
              </a:ext>
            </a:extLst>
          </p:cNvPr>
          <p:cNvSpPr>
            <a:spLocks noGrp="1"/>
          </p:cNvSpPr>
          <p:nvPr>
            <p:ph type="sldNum" sz="quarter" idx="12"/>
          </p:nvPr>
        </p:nvSpPr>
        <p:spPr>
          <a:xfrm>
            <a:off x="9331377" y="6492875"/>
            <a:ext cx="2743200" cy="365125"/>
          </a:xfrm>
        </p:spPr>
        <p:txBody>
          <a:bodyPr/>
          <a:lstStyle/>
          <a:p>
            <a:fld id="{5EA792F7-1D9E-4C7E-A103-E8EDFDC2691E}" type="slidenum">
              <a:rPr lang="en-US" smtClean="0"/>
              <a:t>48</a:t>
            </a:fld>
            <a:endParaRPr lang="en-US" dirty="0"/>
          </a:p>
        </p:txBody>
      </p:sp>
      <p:pic>
        <p:nvPicPr>
          <p:cNvPr id="6" name="Picture 5">
            <a:extLst>
              <a:ext uri="{FF2B5EF4-FFF2-40B4-BE49-F238E27FC236}">
                <a16:creationId xmlns:a16="http://schemas.microsoft.com/office/drawing/2014/main" id="{792C6E93-D21D-8233-BA08-B012EF58C356}"/>
              </a:ext>
            </a:extLst>
          </p:cNvPr>
          <p:cNvPicPr>
            <a:picLocks noChangeAspect="1"/>
          </p:cNvPicPr>
          <p:nvPr/>
        </p:nvPicPr>
        <p:blipFill>
          <a:blip r:embed="rId2"/>
          <a:stretch>
            <a:fillRect/>
          </a:stretch>
        </p:blipFill>
        <p:spPr>
          <a:xfrm>
            <a:off x="0" y="0"/>
            <a:ext cx="12192000" cy="3069771"/>
          </a:xfrm>
          <a:prstGeom prst="rect">
            <a:avLst/>
          </a:prstGeom>
        </p:spPr>
      </p:pic>
      <p:pic>
        <p:nvPicPr>
          <p:cNvPr id="8" name="Picture 7">
            <a:extLst>
              <a:ext uri="{FF2B5EF4-FFF2-40B4-BE49-F238E27FC236}">
                <a16:creationId xmlns:a16="http://schemas.microsoft.com/office/drawing/2014/main" id="{C6C9C806-84F4-800E-B922-91CCB64778E9}"/>
              </a:ext>
            </a:extLst>
          </p:cNvPr>
          <p:cNvPicPr>
            <a:picLocks noChangeAspect="1"/>
          </p:cNvPicPr>
          <p:nvPr/>
        </p:nvPicPr>
        <p:blipFill>
          <a:blip r:embed="rId3"/>
          <a:stretch>
            <a:fillRect/>
          </a:stretch>
        </p:blipFill>
        <p:spPr>
          <a:xfrm>
            <a:off x="1673009" y="3069771"/>
            <a:ext cx="9494663" cy="3651704"/>
          </a:xfrm>
          <a:prstGeom prst="rect">
            <a:avLst/>
          </a:prstGeom>
        </p:spPr>
      </p:pic>
      <p:sp>
        <p:nvSpPr>
          <p:cNvPr id="2" name="TextBox 1">
            <a:extLst>
              <a:ext uri="{FF2B5EF4-FFF2-40B4-BE49-F238E27FC236}">
                <a16:creationId xmlns:a16="http://schemas.microsoft.com/office/drawing/2014/main" id="{94EF07D2-4738-3EBD-5FE5-66753C8EEE8B}"/>
              </a:ext>
            </a:extLst>
          </p:cNvPr>
          <p:cNvSpPr txBox="1"/>
          <p:nvPr/>
        </p:nvSpPr>
        <p:spPr>
          <a:xfrm rot="16200000">
            <a:off x="-598716" y="4347063"/>
            <a:ext cx="2743199" cy="461665"/>
          </a:xfrm>
          <a:prstGeom prst="rect">
            <a:avLst/>
          </a:prstGeom>
          <a:noFill/>
        </p:spPr>
        <p:txBody>
          <a:bodyPr wrap="square" rtlCol="0">
            <a:spAutoFit/>
          </a:bodyPr>
          <a:lstStyle/>
          <a:p>
            <a:r>
              <a:rPr lang="en-US" sz="2400" b="1" dirty="0"/>
              <a:t>Boosting Regressor</a:t>
            </a:r>
          </a:p>
        </p:txBody>
      </p:sp>
    </p:spTree>
    <p:extLst>
      <p:ext uri="{BB962C8B-B14F-4D97-AF65-F5344CB8AC3E}">
        <p14:creationId xmlns:p14="http://schemas.microsoft.com/office/powerpoint/2010/main" val="1530475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4299C-3980-8BF5-5E54-AC624129ADBE}"/>
              </a:ext>
            </a:extLst>
          </p:cNvPr>
          <p:cNvSpPr>
            <a:spLocks noGrp="1"/>
          </p:cNvSpPr>
          <p:nvPr>
            <p:ph type="sldNum" sz="quarter" idx="12"/>
          </p:nvPr>
        </p:nvSpPr>
        <p:spPr>
          <a:xfrm>
            <a:off x="-2092377" y="6386330"/>
            <a:ext cx="2743200" cy="365125"/>
          </a:xfrm>
        </p:spPr>
        <p:txBody>
          <a:bodyPr/>
          <a:lstStyle/>
          <a:p>
            <a:fld id="{5EA792F7-1D9E-4C7E-A103-E8EDFDC2691E}" type="slidenum">
              <a:rPr lang="en-US" smtClean="0"/>
              <a:t>49</a:t>
            </a:fld>
            <a:endParaRPr lang="en-US" dirty="0"/>
          </a:p>
        </p:txBody>
      </p:sp>
      <p:pic>
        <p:nvPicPr>
          <p:cNvPr id="6" name="Picture 5">
            <a:extLst>
              <a:ext uri="{FF2B5EF4-FFF2-40B4-BE49-F238E27FC236}">
                <a16:creationId xmlns:a16="http://schemas.microsoft.com/office/drawing/2014/main" id="{921D7C3F-7BAB-9360-460B-24D3E2B9EDDA}"/>
              </a:ext>
            </a:extLst>
          </p:cNvPr>
          <p:cNvPicPr>
            <a:picLocks noChangeAspect="1"/>
          </p:cNvPicPr>
          <p:nvPr/>
        </p:nvPicPr>
        <p:blipFill>
          <a:blip r:embed="rId2"/>
          <a:stretch>
            <a:fillRect/>
          </a:stretch>
        </p:blipFill>
        <p:spPr>
          <a:xfrm>
            <a:off x="1" y="-77857"/>
            <a:ext cx="8186056" cy="4747828"/>
          </a:xfrm>
          <a:prstGeom prst="rect">
            <a:avLst/>
          </a:prstGeom>
        </p:spPr>
      </p:pic>
      <p:pic>
        <p:nvPicPr>
          <p:cNvPr id="8" name="Picture 7">
            <a:extLst>
              <a:ext uri="{FF2B5EF4-FFF2-40B4-BE49-F238E27FC236}">
                <a16:creationId xmlns:a16="http://schemas.microsoft.com/office/drawing/2014/main" id="{A2CAB228-8E57-442B-3A59-94C15A902D01}"/>
              </a:ext>
            </a:extLst>
          </p:cNvPr>
          <p:cNvPicPr>
            <a:picLocks noChangeAspect="1"/>
          </p:cNvPicPr>
          <p:nvPr/>
        </p:nvPicPr>
        <p:blipFill>
          <a:blip r:embed="rId3"/>
          <a:stretch>
            <a:fillRect/>
          </a:stretch>
        </p:blipFill>
        <p:spPr>
          <a:xfrm>
            <a:off x="6096001" y="1438434"/>
            <a:ext cx="5247297" cy="5172227"/>
          </a:xfrm>
          <a:prstGeom prst="rect">
            <a:avLst/>
          </a:prstGeom>
        </p:spPr>
      </p:pic>
      <p:sp>
        <p:nvSpPr>
          <p:cNvPr id="2" name="TextBox 1">
            <a:extLst>
              <a:ext uri="{FF2B5EF4-FFF2-40B4-BE49-F238E27FC236}">
                <a16:creationId xmlns:a16="http://schemas.microsoft.com/office/drawing/2014/main" id="{6795BC94-C4B5-9035-F3E7-AC873DFA3EB3}"/>
              </a:ext>
            </a:extLst>
          </p:cNvPr>
          <p:cNvSpPr txBox="1"/>
          <p:nvPr/>
        </p:nvSpPr>
        <p:spPr>
          <a:xfrm>
            <a:off x="2545009" y="5112082"/>
            <a:ext cx="3096040"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Standardizing the data</a:t>
            </a:r>
          </a:p>
        </p:txBody>
      </p:sp>
    </p:spTree>
    <p:extLst>
      <p:ext uri="{BB962C8B-B14F-4D97-AF65-F5344CB8AC3E}">
        <p14:creationId xmlns:p14="http://schemas.microsoft.com/office/powerpoint/2010/main" val="349110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9E3EE-3E7C-1839-A9BD-5A92D0B0207A}"/>
              </a:ext>
            </a:extLst>
          </p:cNvPr>
          <p:cNvSpPr>
            <a:spLocks noGrp="1"/>
          </p:cNvSpPr>
          <p:nvPr>
            <p:ph type="sldNum" sz="quarter" idx="12"/>
          </p:nvPr>
        </p:nvSpPr>
        <p:spPr/>
        <p:txBody>
          <a:bodyPr/>
          <a:lstStyle/>
          <a:p>
            <a:fld id="{5EA792F7-1D9E-4C7E-A103-E8EDFDC2691E}" type="slidenum">
              <a:rPr lang="en-US" smtClean="0"/>
              <a:t>5</a:t>
            </a:fld>
            <a:endParaRPr lang="en-US"/>
          </a:p>
        </p:txBody>
      </p:sp>
      <p:sp>
        <p:nvSpPr>
          <p:cNvPr id="5" name="TextBox 4">
            <a:extLst>
              <a:ext uri="{FF2B5EF4-FFF2-40B4-BE49-F238E27FC236}">
                <a16:creationId xmlns:a16="http://schemas.microsoft.com/office/drawing/2014/main" id="{BDFB6FFE-3C99-A612-6009-E0EFDC844F70}"/>
              </a:ext>
            </a:extLst>
          </p:cNvPr>
          <p:cNvSpPr txBox="1"/>
          <p:nvPr/>
        </p:nvSpPr>
        <p:spPr>
          <a:xfrm>
            <a:off x="1092043" y="2375674"/>
            <a:ext cx="3824573" cy="1323439"/>
          </a:xfrm>
          <a:prstGeom prst="rect">
            <a:avLst/>
          </a:prstGeom>
          <a:noFill/>
        </p:spPr>
        <p:txBody>
          <a:bodyPr wrap="none" rtlCol="0">
            <a:spAutoFit/>
          </a:bodyPr>
          <a:lstStyle/>
          <a:p>
            <a:r>
              <a:rPr lang="en-US" sz="4000" b="1" dirty="0">
                <a:solidFill>
                  <a:schemeClr val="accent1"/>
                </a:solidFill>
                <a:latin typeface="Walbaum Display SemiBold" panose="02070703090703020303" pitchFamily="18" charset="0"/>
                <a:ea typeface="Cambria Math" panose="02040503050406030204" pitchFamily="18" charset="0"/>
              </a:rPr>
              <a:t>LITERATURE </a:t>
            </a:r>
          </a:p>
          <a:p>
            <a:pPr algn="ctr"/>
            <a:r>
              <a:rPr lang="en-US" sz="4000" b="1" dirty="0">
                <a:solidFill>
                  <a:schemeClr val="accent1"/>
                </a:solidFill>
                <a:latin typeface="Walbaum Display SemiBold" panose="02070703090703020303" pitchFamily="18" charset="0"/>
                <a:ea typeface="Cambria Math" panose="02040503050406030204" pitchFamily="18" charset="0"/>
              </a:rPr>
              <a:t>REVIEW</a:t>
            </a:r>
          </a:p>
        </p:txBody>
      </p:sp>
      <p:pic>
        <p:nvPicPr>
          <p:cNvPr id="3" name="Picture 2">
            <a:extLst>
              <a:ext uri="{FF2B5EF4-FFF2-40B4-BE49-F238E27FC236}">
                <a16:creationId xmlns:a16="http://schemas.microsoft.com/office/drawing/2014/main" id="{9456D6F1-1564-CF16-9C0B-ECB3D9B4991B}"/>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5628640" y="0"/>
            <a:ext cx="6563360" cy="6858000"/>
          </a:xfrm>
          <a:prstGeom prst="rect">
            <a:avLst/>
          </a:prstGeom>
        </p:spPr>
      </p:pic>
    </p:spTree>
    <p:extLst>
      <p:ext uri="{BB962C8B-B14F-4D97-AF65-F5344CB8AC3E}">
        <p14:creationId xmlns:p14="http://schemas.microsoft.com/office/powerpoint/2010/main" val="262239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74560A-C5B6-5C59-B310-F6AE0303F7EF}"/>
              </a:ext>
            </a:extLst>
          </p:cNvPr>
          <p:cNvSpPr>
            <a:spLocks noGrp="1"/>
          </p:cNvSpPr>
          <p:nvPr>
            <p:ph type="sldNum" sz="quarter" idx="12"/>
          </p:nvPr>
        </p:nvSpPr>
        <p:spPr/>
        <p:txBody>
          <a:bodyPr/>
          <a:lstStyle/>
          <a:p>
            <a:fld id="{5EA792F7-1D9E-4C7E-A103-E8EDFDC2691E}" type="slidenum">
              <a:rPr lang="en-US" smtClean="0"/>
              <a:t>50</a:t>
            </a:fld>
            <a:endParaRPr lang="en-US"/>
          </a:p>
        </p:txBody>
      </p:sp>
      <p:pic>
        <p:nvPicPr>
          <p:cNvPr id="6" name="Picture 5">
            <a:extLst>
              <a:ext uri="{FF2B5EF4-FFF2-40B4-BE49-F238E27FC236}">
                <a16:creationId xmlns:a16="http://schemas.microsoft.com/office/drawing/2014/main" id="{8026D4BD-88B9-05C2-B138-CFFEE8A1C325}"/>
              </a:ext>
            </a:extLst>
          </p:cNvPr>
          <p:cNvPicPr>
            <a:picLocks noChangeAspect="1"/>
          </p:cNvPicPr>
          <p:nvPr/>
        </p:nvPicPr>
        <p:blipFill>
          <a:blip r:embed="rId2"/>
          <a:stretch>
            <a:fillRect/>
          </a:stretch>
        </p:blipFill>
        <p:spPr>
          <a:xfrm>
            <a:off x="0" y="854761"/>
            <a:ext cx="12192000" cy="5148478"/>
          </a:xfrm>
          <a:prstGeom prst="rect">
            <a:avLst/>
          </a:prstGeom>
        </p:spPr>
      </p:pic>
      <p:sp>
        <p:nvSpPr>
          <p:cNvPr id="7" name="TextBox 6">
            <a:extLst>
              <a:ext uri="{FF2B5EF4-FFF2-40B4-BE49-F238E27FC236}">
                <a16:creationId xmlns:a16="http://schemas.microsoft.com/office/drawing/2014/main" id="{5694A1B7-0638-BC5C-FEB6-9B6EF1C9DC95}"/>
              </a:ext>
            </a:extLst>
          </p:cNvPr>
          <p:cNvSpPr txBox="1"/>
          <p:nvPr/>
        </p:nvSpPr>
        <p:spPr>
          <a:xfrm>
            <a:off x="620486" y="270817"/>
            <a:ext cx="3401829" cy="461665"/>
          </a:xfrm>
          <a:prstGeom prst="rect">
            <a:avLst/>
          </a:prstGeom>
          <a:noFill/>
        </p:spPr>
        <p:txBody>
          <a:bodyPr wrap="none" rtlCol="0">
            <a:spAutoFit/>
          </a:bodyPr>
          <a:lstStyle/>
          <a:p>
            <a:r>
              <a:rPr lang="en-US" sz="2400" b="1" dirty="0">
                <a:latin typeface="Tw Cen MT" panose="020B0602020104020603" pitchFamily="34" charset="0"/>
                <a:ea typeface="Cambria Math" panose="02040503050406030204" pitchFamily="18" charset="0"/>
              </a:rPr>
              <a:t>Support vector regressor</a:t>
            </a:r>
          </a:p>
        </p:txBody>
      </p:sp>
    </p:spTree>
    <p:extLst>
      <p:ext uri="{BB962C8B-B14F-4D97-AF65-F5344CB8AC3E}">
        <p14:creationId xmlns:p14="http://schemas.microsoft.com/office/powerpoint/2010/main" val="216117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C9D3F39-947E-3AC1-414D-E995F83786DB}"/>
              </a:ext>
            </a:extLst>
          </p:cNvPr>
          <p:cNvSpPr txBox="1"/>
          <p:nvPr/>
        </p:nvSpPr>
        <p:spPr>
          <a:xfrm>
            <a:off x="662035" y="2589357"/>
            <a:ext cx="3399197" cy="1200329"/>
          </a:xfrm>
          <a:prstGeom prst="rect">
            <a:avLst/>
          </a:prstGeom>
          <a:noFill/>
        </p:spPr>
        <p:txBody>
          <a:bodyPr wrap="square" rtlCol="0">
            <a:spAutoFit/>
          </a:bodyPr>
          <a:lstStyle/>
          <a:p>
            <a:r>
              <a:rPr lang="en-US" sz="2400" b="1" dirty="0">
                <a:latin typeface="Tw Cen MT" panose="020B0602020104020603" pitchFamily="34" charset="0"/>
                <a:ea typeface="Cambria Math" panose="02040503050406030204" pitchFamily="18" charset="0"/>
              </a:rPr>
              <a:t>K. Karthik, </a:t>
            </a:r>
          </a:p>
          <a:p>
            <a:r>
              <a:rPr lang="en-US" sz="2400" b="1" dirty="0">
                <a:latin typeface="Tw Cen MT" panose="020B0602020104020603" pitchFamily="34" charset="0"/>
                <a:ea typeface="Cambria Math" panose="02040503050406030204" pitchFamily="18" charset="0"/>
              </a:rPr>
              <a:t>R. Dharmaprakash and </a:t>
            </a:r>
          </a:p>
          <a:p>
            <a:r>
              <a:rPr lang="en-US" sz="2400" b="1" dirty="0">
                <a:latin typeface="Tw Cen MT" panose="020B0602020104020603" pitchFamily="34" charset="0"/>
                <a:ea typeface="Cambria Math" panose="02040503050406030204" pitchFamily="18" charset="0"/>
              </a:rPr>
              <a:t>S. Sathya</a:t>
            </a:r>
          </a:p>
        </p:txBody>
      </p:sp>
      <p:cxnSp>
        <p:nvCxnSpPr>
          <p:cNvPr id="13" name="Straight Connector 12">
            <a:extLst>
              <a:ext uri="{FF2B5EF4-FFF2-40B4-BE49-F238E27FC236}">
                <a16:creationId xmlns:a16="http://schemas.microsoft.com/office/drawing/2014/main" id="{7B092126-512C-ECA7-C920-31B5D51D48A7}"/>
              </a:ext>
            </a:extLst>
          </p:cNvPr>
          <p:cNvCxnSpPr>
            <a:cxnSpLocks/>
          </p:cNvCxnSpPr>
          <p:nvPr/>
        </p:nvCxnSpPr>
        <p:spPr>
          <a:xfrm>
            <a:off x="4244772" y="2723137"/>
            <a:ext cx="0" cy="932767"/>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E28DDC-645B-8BEB-0C64-C4A1B2D33370}"/>
              </a:ext>
            </a:extLst>
          </p:cNvPr>
          <p:cNvSpPr txBox="1"/>
          <p:nvPr/>
        </p:nvSpPr>
        <p:spPr>
          <a:xfrm>
            <a:off x="4742683" y="1730136"/>
            <a:ext cx="6514595" cy="3477875"/>
          </a:xfrm>
          <a:prstGeom prst="rect">
            <a:avLst/>
          </a:prstGeom>
          <a:noFill/>
        </p:spPr>
        <p:txBody>
          <a:bodyPr wrap="square">
            <a:spAutoFit/>
          </a:bodyPr>
          <a:lstStyle/>
          <a:p>
            <a:pPr marL="342900" indent="-342900">
              <a:buFont typeface="Wingdings" panose="05000000000000000000" pitchFamily="2" charset="2"/>
              <a:buChar char="§"/>
            </a:pPr>
            <a:endParaRPr lang="en-US" sz="2000" b="0" i="0" u="none" strike="noStrike" baseline="0" dirty="0">
              <a:solidFill>
                <a:srgbClr val="000000"/>
              </a:solidFill>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r>
              <a:rPr lang="en-US" sz="2000" b="0" i="0" u="none" strike="noStrike" baseline="0" dirty="0">
                <a:solidFill>
                  <a:srgbClr val="000000"/>
                </a:solidFill>
                <a:latin typeface="Tw Cen MT" panose="020B0602020104020603" pitchFamily="34" charset="0"/>
                <a:ea typeface="Cambria Math" panose="02040503050406030204" pitchFamily="18" charset="0"/>
              </a:rPr>
              <a:t>The CatBoost prediction algorithm was employed for energy consumption prediction, and hyperparameter optimization was performed using </a:t>
            </a:r>
            <a:r>
              <a:rPr lang="en-US" sz="2000" b="0" i="0" u="none" strike="noStrike" baseline="0" dirty="0" err="1">
                <a:solidFill>
                  <a:srgbClr val="000000"/>
                </a:solidFill>
                <a:latin typeface="Tw Cen MT" panose="020B0602020104020603" pitchFamily="34" charset="0"/>
                <a:ea typeface="Cambria Math" panose="02040503050406030204" pitchFamily="18" charset="0"/>
              </a:rPr>
              <a:t>GridSearchCV</a:t>
            </a:r>
            <a:r>
              <a:rPr lang="en-US" sz="2000" b="0" i="0" u="none" strike="noStrike" baseline="0" dirty="0">
                <a:solidFill>
                  <a:srgbClr val="000000"/>
                </a:solidFill>
                <a:latin typeface="Tw Cen MT" panose="020B0602020104020603" pitchFamily="34" charset="0"/>
                <a:ea typeface="Cambria Math" panose="02040503050406030204" pitchFamily="18" charset="0"/>
              </a:rPr>
              <a:t> with 5-fold cross-validation.</a:t>
            </a:r>
          </a:p>
          <a:p>
            <a:pPr marL="342900" indent="-342900">
              <a:buFont typeface="Wingdings" panose="05000000000000000000" pitchFamily="2" charset="2"/>
              <a:buChar char="§"/>
            </a:pPr>
            <a:endParaRPr lang="en-US" sz="2000" dirty="0">
              <a:solidFill>
                <a:srgbClr val="000000"/>
              </a:solidFill>
              <a:latin typeface="Tw Cen MT" panose="020B0602020104020603" pitchFamily="34" charset="0"/>
              <a:ea typeface="Cambria Math" panose="02040503050406030204" pitchFamily="18" charset="0"/>
            </a:endParaRPr>
          </a:p>
          <a:p>
            <a:pPr marL="342900" indent="-342900">
              <a:buFont typeface="Wingdings" panose="05000000000000000000" pitchFamily="2" charset="2"/>
              <a:buChar char="§"/>
            </a:pPr>
            <a:r>
              <a:rPr lang="en-US" sz="2000" b="0" i="0" u="none" strike="noStrike" baseline="0" dirty="0">
                <a:solidFill>
                  <a:srgbClr val="000000"/>
                </a:solidFill>
                <a:latin typeface="Tw Cen MT" panose="020B0602020104020603" pitchFamily="34" charset="0"/>
                <a:ea typeface="Cambria Math" panose="02040503050406030204" pitchFamily="18" charset="0"/>
              </a:rPr>
              <a:t> The developed model has undergone a comparative analysis based on both Root Mean Squared Error and Mean Absolute Percentage Error metrics, demonstrating its promise for accurate energy consumption prediction on both the training and test sets. 	</a:t>
            </a:r>
          </a:p>
        </p:txBody>
      </p:sp>
      <p:sp>
        <p:nvSpPr>
          <p:cNvPr id="8" name="TextBox 7">
            <a:extLst>
              <a:ext uri="{FF2B5EF4-FFF2-40B4-BE49-F238E27FC236}">
                <a16:creationId xmlns:a16="http://schemas.microsoft.com/office/drawing/2014/main" id="{3597A2F2-B334-1890-B30F-1A0D1EC723EF}"/>
              </a:ext>
            </a:extLst>
          </p:cNvPr>
          <p:cNvSpPr txBox="1"/>
          <p:nvPr/>
        </p:nvSpPr>
        <p:spPr>
          <a:xfrm>
            <a:off x="949003" y="5780894"/>
            <a:ext cx="10113201" cy="646331"/>
          </a:xfrm>
          <a:prstGeom prst="rect">
            <a:avLst/>
          </a:prstGeom>
          <a:noFill/>
        </p:spPr>
        <p:txBody>
          <a:bodyPr wrap="square">
            <a:spAutoFit/>
          </a:bodyPr>
          <a:lstStyle/>
          <a:p>
            <a:r>
              <a:rPr lang="en-US" sz="1200" i="1" dirty="0">
                <a:solidFill>
                  <a:schemeClr val="accent1">
                    <a:lumMod val="75000"/>
                  </a:schemeClr>
                </a:solidFill>
              </a:rPr>
              <a:t>https://r.search.yahoo.com/_ylt=AwrjbI0GPbxmJqcEHn1XNyoA;_ylu=Y29sbwNncTEEcG9zAzQEdnRpZAMEc2VjA3Ny/RV=2/RE=1724822023/RO=10/RU=https%3a%2f%2fwww.pubs2.ascee.org%2findex.php%2fIJRCS%2farticle%2fdownload%2f1234%2fpdf/RK=2/RS=Mv2_uR6XohqslVWnCKoUklLeGPw-</a:t>
            </a:r>
          </a:p>
          <a:p>
            <a:endParaRPr lang="en-US" sz="1200" i="1" dirty="0">
              <a:solidFill>
                <a:schemeClr val="accent1">
                  <a:lumMod val="75000"/>
                </a:schemeClr>
              </a:solidFill>
            </a:endParaRPr>
          </a:p>
        </p:txBody>
      </p:sp>
      <p:sp>
        <p:nvSpPr>
          <p:cNvPr id="7" name="Slide Number Placeholder 6">
            <a:extLst>
              <a:ext uri="{FF2B5EF4-FFF2-40B4-BE49-F238E27FC236}">
                <a16:creationId xmlns:a16="http://schemas.microsoft.com/office/drawing/2014/main" id="{C6C7C7F3-D94C-053B-C57D-3AB7AA2754C6}"/>
              </a:ext>
            </a:extLst>
          </p:cNvPr>
          <p:cNvSpPr>
            <a:spLocks noGrp="1"/>
          </p:cNvSpPr>
          <p:nvPr>
            <p:ph type="sldNum" sz="quarter" idx="12"/>
          </p:nvPr>
        </p:nvSpPr>
        <p:spPr/>
        <p:txBody>
          <a:bodyPr/>
          <a:lstStyle/>
          <a:p>
            <a:fld id="{5EA792F7-1D9E-4C7E-A103-E8EDFDC2691E}" type="slidenum">
              <a:rPr lang="en-US" smtClean="0"/>
              <a:t>6</a:t>
            </a:fld>
            <a:endParaRPr lang="en-US"/>
          </a:p>
        </p:txBody>
      </p:sp>
      <p:sp>
        <p:nvSpPr>
          <p:cNvPr id="10" name="Rectangle 9">
            <a:extLst>
              <a:ext uri="{FF2B5EF4-FFF2-40B4-BE49-F238E27FC236}">
                <a16:creationId xmlns:a16="http://schemas.microsoft.com/office/drawing/2014/main" id="{3C0DA1D7-AC23-87AD-987B-6D9DC74AC92F}"/>
              </a:ext>
            </a:extLst>
          </p:cNvPr>
          <p:cNvSpPr/>
          <p:nvPr/>
        </p:nvSpPr>
        <p:spPr>
          <a:xfrm>
            <a:off x="0" y="497140"/>
            <a:ext cx="684784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Literature Review - 1</a:t>
            </a:r>
            <a:endParaRPr lang="en-US" sz="3600" dirty="0">
              <a:latin typeface="Walbaum Display SemiBold" panose="02070703090703020303" pitchFamily="18" charset="0"/>
              <a:ea typeface="Cambria Math" panose="02040503050406030204" pitchFamily="18" charset="0"/>
            </a:endParaRPr>
          </a:p>
        </p:txBody>
      </p:sp>
    </p:spTree>
    <p:extLst>
      <p:ext uri="{BB962C8B-B14F-4D97-AF65-F5344CB8AC3E}">
        <p14:creationId xmlns:p14="http://schemas.microsoft.com/office/powerpoint/2010/main" val="74836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0B2EE572-5A29-49B2-9C8D-5BD11F1253EA}"/>
              </a:ext>
            </a:extLst>
          </p:cNvPr>
          <p:cNvSpPr>
            <a:spLocks noGrp="1"/>
          </p:cNvSpPr>
          <p:nvPr>
            <p:ph type="sldNum" sz="quarter" idx="12"/>
          </p:nvPr>
        </p:nvSpPr>
        <p:spPr/>
        <p:txBody>
          <a:bodyPr/>
          <a:lstStyle/>
          <a:p>
            <a:pPr lvl="0"/>
            <a:fld id="{5EA792F7-1D9E-4C7E-A103-E8EDFDC2691E}" type="slidenum">
              <a:rPr lang="en-US" noProof="0" smtClean="0"/>
              <a:pPr lvl="0"/>
              <a:t>7</a:t>
            </a:fld>
            <a:endParaRPr lang="en-US" noProof="0"/>
          </a:p>
        </p:txBody>
      </p:sp>
      <p:cxnSp>
        <p:nvCxnSpPr>
          <p:cNvPr id="13" name="Straight Connector 12">
            <a:extLst>
              <a:ext uri="{FF2B5EF4-FFF2-40B4-BE49-F238E27FC236}">
                <a16:creationId xmlns:a16="http://schemas.microsoft.com/office/drawing/2014/main" id="{7B092126-512C-ECA7-C920-31B5D51D48A7}"/>
              </a:ext>
            </a:extLst>
          </p:cNvPr>
          <p:cNvCxnSpPr>
            <a:cxnSpLocks/>
          </p:cNvCxnSpPr>
          <p:nvPr/>
        </p:nvCxnSpPr>
        <p:spPr>
          <a:xfrm>
            <a:off x="4244772" y="2723137"/>
            <a:ext cx="0" cy="93276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8E7561D-015A-4836-41A4-9AD4FBF69B9F}"/>
              </a:ext>
            </a:extLst>
          </p:cNvPr>
          <p:cNvSpPr txBox="1"/>
          <p:nvPr/>
        </p:nvSpPr>
        <p:spPr>
          <a:xfrm>
            <a:off x="637343" y="2844225"/>
            <a:ext cx="4695015" cy="461665"/>
          </a:xfrm>
          <a:prstGeom prst="rect">
            <a:avLst/>
          </a:prstGeom>
          <a:noFill/>
        </p:spPr>
        <p:txBody>
          <a:bodyPr wrap="square" rtlCol="0">
            <a:spAutoFit/>
          </a:bodyPr>
          <a:lstStyle/>
          <a:p>
            <a:r>
              <a:rPr lang="en-US" sz="2400" b="1" dirty="0" err="1">
                <a:latin typeface="Tw Cen MT" panose="020B0602020104020603" pitchFamily="34" charset="0"/>
                <a:ea typeface="Cambria Math" panose="02040503050406030204" pitchFamily="18" charset="0"/>
              </a:rPr>
              <a:t>Sathishkumar</a:t>
            </a:r>
            <a:r>
              <a:rPr lang="en-US" sz="2400" b="1" dirty="0">
                <a:latin typeface="Tw Cen MT" panose="020B0602020104020603" pitchFamily="34" charset="0"/>
                <a:ea typeface="Cambria Math" panose="02040503050406030204" pitchFamily="18" charset="0"/>
              </a:rPr>
              <a:t> V E</a:t>
            </a:r>
          </a:p>
        </p:txBody>
      </p:sp>
      <p:sp>
        <p:nvSpPr>
          <p:cNvPr id="8" name="TextBox 7">
            <a:extLst>
              <a:ext uri="{FF2B5EF4-FFF2-40B4-BE49-F238E27FC236}">
                <a16:creationId xmlns:a16="http://schemas.microsoft.com/office/drawing/2014/main" id="{24E3CCB9-255B-B9C7-CC17-B9C0607E5E51}"/>
              </a:ext>
            </a:extLst>
          </p:cNvPr>
          <p:cNvSpPr txBox="1"/>
          <p:nvPr/>
        </p:nvSpPr>
        <p:spPr>
          <a:xfrm>
            <a:off x="4572000" y="1916966"/>
            <a:ext cx="7443019" cy="3477875"/>
          </a:xfrm>
          <a:prstGeom prst="rect">
            <a:avLst/>
          </a:prstGeom>
          <a:noFill/>
        </p:spPr>
        <p:txBody>
          <a:bodyPr wrap="square">
            <a:spAutoFit/>
          </a:bodyPr>
          <a:lstStyle/>
          <a:p>
            <a:pPr marL="342900" indent="-342900">
              <a:buFont typeface="Wingdings" panose="05000000000000000000" pitchFamily="2" charset="2"/>
              <a:buChar char="§"/>
            </a:pPr>
            <a:r>
              <a:rPr lang="en-US" sz="2000" dirty="0">
                <a:latin typeface="Tw Cen MT" panose="020B0602020104020603" pitchFamily="34" charset="0"/>
                <a:ea typeface="Cambria Math" panose="02040503050406030204" pitchFamily="18" charset="0"/>
              </a:rPr>
              <a:t>In the test set, four statistical models are trained and evaluated:                (a) Linear regression (LR)</a:t>
            </a:r>
          </a:p>
          <a:p>
            <a:r>
              <a:rPr lang="en-US" sz="2000" dirty="0">
                <a:latin typeface="Tw Cen MT" panose="020B0602020104020603" pitchFamily="34" charset="0"/>
                <a:ea typeface="Cambria Math" panose="02040503050406030204" pitchFamily="18" charset="0"/>
              </a:rPr>
              <a:t>     (b) Support Vector Machine with radial kernel (SVM RBF)</a:t>
            </a:r>
          </a:p>
          <a:p>
            <a:r>
              <a:rPr lang="en-US" sz="2000" dirty="0">
                <a:latin typeface="Tw Cen MT" panose="020B0602020104020603" pitchFamily="34" charset="0"/>
                <a:ea typeface="Cambria Math" panose="02040503050406030204" pitchFamily="18" charset="0"/>
              </a:rPr>
              <a:t>     (c) Gradient Boosting Machine (GBM) </a:t>
            </a:r>
          </a:p>
          <a:p>
            <a:r>
              <a:rPr lang="en-US" sz="2000" dirty="0">
                <a:latin typeface="Tw Cen MT" panose="020B0602020104020603" pitchFamily="34" charset="0"/>
                <a:ea typeface="Cambria Math" panose="02040503050406030204" pitchFamily="18" charset="0"/>
              </a:rPr>
              <a:t>     (d) Random Forest (RF) </a:t>
            </a:r>
          </a:p>
          <a:p>
            <a:r>
              <a:rPr lang="en-US" sz="2000" dirty="0">
                <a:latin typeface="Tw Cen MT" panose="020B0602020104020603" pitchFamily="34" charset="0"/>
                <a:ea typeface="Cambria Math" panose="02040503050406030204" pitchFamily="18" charset="0"/>
              </a:rPr>
              <a:t> </a:t>
            </a:r>
          </a:p>
          <a:p>
            <a:pPr marL="342900" indent="-342900">
              <a:buFont typeface="Wingdings" panose="05000000000000000000" pitchFamily="2" charset="2"/>
              <a:buChar char="§"/>
            </a:pPr>
            <a:r>
              <a:rPr lang="en-US" sz="2000" dirty="0">
                <a:latin typeface="Tw Cen MT" panose="020B0602020104020603" pitchFamily="34" charset="0"/>
                <a:ea typeface="Cambria Math" panose="02040503050406030204" pitchFamily="18" charset="0"/>
              </a:rPr>
              <a:t>Root Mean Squared Error (RMSE), Mean Absolute Error (MAE) and Mean Absolute Percentage Error (MAPE) are used to measure the prediction efficiency of regression designs. When using all the predictors, the best model RF can provide RMSE value 7.33 in the test set </a:t>
            </a:r>
          </a:p>
        </p:txBody>
      </p:sp>
      <p:sp>
        <p:nvSpPr>
          <p:cNvPr id="6" name="TextBox 5">
            <a:extLst>
              <a:ext uri="{FF2B5EF4-FFF2-40B4-BE49-F238E27FC236}">
                <a16:creationId xmlns:a16="http://schemas.microsoft.com/office/drawing/2014/main" id="{F766CB92-B6BD-E5D1-B0F7-750A88F186AB}"/>
              </a:ext>
            </a:extLst>
          </p:cNvPr>
          <p:cNvSpPr txBox="1"/>
          <p:nvPr/>
        </p:nvSpPr>
        <p:spPr>
          <a:xfrm>
            <a:off x="637343" y="5746819"/>
            <a:ext cx="10105881" cy="461665"/>
          </a:xfrm>
          <a:prstGeom prst="rect">
            <a:avLst/>
          </a:prstGeom>
          <a:noFill/>
        </p:spPr>
        <p:txBody>
          <a:bodyPr wrap="square">
            <a:spAutoFit/>
          </a:bodyPr>
          <a:lstStyle>
            <a:defPPr>
              <a:defRPr lang="en-US"/>
            </a:defPPr>
            <a:lvl1pPr>
              <a:defRPr sz="1200" i="1">
                <a:solidFill>
                  <a:schemeClr val="accent1">
                    <a:lumMod val="75000"/>
                  </a:schemeClr>
                </a:solidFill>
              </a:defRPr>
            </a:lvl1pPr>
          </a:lstStyle>
          <a:p>
            <a:r>
              <a:rPr lang="en-US" dirty="0"/>
              <a:t>https://r.search.yahoo.com/_ylt=AwrjbI0GPbxmJqcEG31XNyoA;_ylu=Y29sbwNncTEEcG9zAzEEdnRpZAMEc2VjA3Ny/RV=2/RE=1724822023/RO=10/RU=https%3a%2f%2fkoreascience.kr%2farticle%2fCFKO201924664107981.pdf/RK=2/RS=qFTz.64dMqygj1jNNmzGM8egfRw-</a:t>
            </a:r>
          </a:p>
        </p:txBody>
      </p:sp>
      <p:sp>
        <p:nvSpPr>
          <p:cNvPr id="4" name="Rectangle 3">
            <a:extLst>
              <a:ext uri="{FF2B5EF4-FFF2-40B4-BE49-F238E27FC236}">
                <a16:creationId xmlns:a16="http://schemas.microsoft.com/office/drawing/2014/main" id="{CEF39FA3-4FDC-C7BD-C9ED-B8BCC0DBA70D}"/>
              </a:ext>
            </a:extLst>
          </p:cNvPr>
          <p:cNvSpPr/>
          <p:nvPr/>
        </p:nvSpPr>
        <p:spPr>
          <a:xfrm>
            <a:off x="0" y="497140"/>
            <a:ext cx="6847840"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Literature Review - 2</a:t>
            </a:r>
            <a:endParaRPr lang="en-US" sz="3600" dirty="0">
              <a:latin typeface="Walbaum Display SemiBold" panose="02070703090703020303" pitchFamily="18" charset="0"/>
              <a:ea typeface="Cambria Math" panose="02040503050406030204" pitchFamily="18" charset="0"/>
            </a:endParaRPr>
          </a:p>
        </p:txBody>
      </p:sp>
    </p:spTree>
    <p:extLst>
      <p:ext uri="{BB962C8B-B14F-4D97-AF65-F5344CB8AC3E}">
        <p14:creationId xmlns:p14="http://schemas.microsoft.com/office/powerpoint/2010/main" val="295255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9E3EE-3E7C-1839-A9BD-5A92D0B0207A}"/>
              </a:ext>
            </a:extLst>
          </p:cNvPr>
          <p:cNvSpPr>
            <a:spLocks noGrp="1"/>
          </p:cNvSpPr>
          <p:nvPr>
            <p:ph type="sldNum" sz="quarter" idx="12"/>
          </p:nvPr>
        </p:nvSpPr>
        <p:spPr/>
        <p:txBody>
          <a:bodyPr/>
          <a:lstStyle/>
          <a:p>
            <a:fld id="{5EA792F7-1D9E-4C7E-A103-E8EDFDC2691E}" type="slidenum">
              <a:rPr lang="en-US" smtClean="0"/>
              <a:t>8</a:t>
            </a:fld>
            <a:endParaRPr lang="en-US"/>
          </a:p>
        </p:txBody>
      </p:sp>
      <p:sp>
        <p:nvSpPr>
          <p:cNvPr id="5" name="TextBox 4">
            <a:extLst>
              <a:ext uri="{FF2B5EF4-FFF2-40B4-BE49-F238E27FC236}">
                <a16:creationId xmlns:a16="http://schemas.microsoft.com/office/drawing/2014/main" id="{BDFB6FFE-3C99-A612-6009-E0EFDC844F70}"/>
              </a:ext>
            </a:extLst>
          </p:cNvPr>
          <p:cNvSpPr txBox="1"/>
          <p:nvPr/>
        </p:nvSpPr>
        <p:spPr>
          <a:xfrm>
            <a:off x="665323" y="2375674"/>
            <a:ext cx="4772973" cy="1323439"/>
          </a:xfrm>
          <a:prstGeom prst="rect">
            <a:avLst/>
          </a:prstGeom>
          <a:noFill/>
        </p:spPr>
        <p:txBody>
          <a:bodyPr wrap="none" rtlCol="0">
            <a:spAutoFit/>
          </a:bodyPr>
          <a:lstStyle/>
          <a:p>
            <a:pPr algn="ctr"/>
            <a:r>
              <a:rPr lang="en-US" sz="4000" b="1" dirty="0">
                <a:solidFill>
                  <a:schemeClr val="accent1"/>
                </a:solidFill>
                <a:latin typeface="Walbaum Display SemiBold" panose="02070703090703020303" pitchFamily="18" charset="0"/>
                <a:ea typeface="Cambria Math" panose="02040503050406030204" pitchFamily="18" charset="0"/>
              </a:rPr>
              <a:t>DATA </a:t>
            </a:r>
          </a:p>
          <a:p>
            <a:pPr algn="ctr"/>
            <a:r>
              <a:rPr lang="en-US" sz="4000" b="1" dirty="0">
                <a:solidFill>
                  <a:schemeClr val="accent1"/>
                </a:solidFill>
                <a:latin typeface="Walbaum Display SemiBold" panose="02070703090703020303" pitchFamily="18" charset="0"/>
                <a:ea typeface="Cambria Math" panose="02040503050406030204" pitchFamily="18" charset="0"/>
              </a:rPr>
              <a:t>PREPROCESSING</a:t>
            </a:r>
          </a:p>
        </p:txBody>
      </p:sp>
      <p:pic>
        <p:nvPicPr>
          <p:cNvPr id="3" name="Picture 2">
            <a:extLst>
              <a:ext uri="{FF2B5EF4-FFF2-40B4-BE49-F238E27FC236}">
                <a16:creationId xmlns:a16="http://schemas.microsoft.com/office/drawing/2014/main" id="{9456D6F1-1564-CF16-9C0B-ECB3D9B4991B}"/>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5628640" y="0"/>
            <a:ext cx="6563360" cy="6858000"/>
          </a:xfrm>
          <a:prstGeom prst="rect">
            <a:avLst/>
          </a:prstGeom>
        </p:spPr>
      </p:pic>
    </p:spTree>
    <p:extLst>
      <p:ext uri="{BB962C8B-B14F-4D97-AF65-F5344CB8AC3E}">
        <p14:creationId xmlns:p14="http://schemas.microsoft.com/office/powerpoint/2010/main" val="400810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p:txBody>
          <a:bodyPr/>
          <a:lstStyle/>
          <a:p>
            <a:pPr lvl="0"/>
            <a:fld id="{5EA792F7-1D9E-4C7E-A103-E8EDFDC2691E}" type="slidenum">
              <a:rPr lang="en-US" noProof="0" smtClean="0"/>
              <a:pPr lvl="0"/>
              <a:t>9</a:t>
            </a:fld>
            <a:endParaRPr lang="en-US" noProof="0"/>
          </a:p>
        </p:txBody>
      </p:sp>
      <p:pic>
        <p:nvPicPr>
          <p:cNvPr id="8" name="Content Placeholder 7">
            <a:extLst>
              <a:ext uri="{FF2B5EF4-FFF2-40B4-BE49-F238E27FC236}">
                <a16:creationId xmlns:a16="http://schemas.microsoft.com/office/drawing/2014/main" id="{1A9412B8-B6C7-48E4-4995-564504F1A0A0}"/>
              </a:ext>
            </a:extLst>
          </p:cNvPr>
          <p:cNvPicPr>
            <a:picLocks noGrp="1" noChangeAspect="1"/>
          </p:cNvPicPr>
          <p:nvPr>
            <p:ph idx="4294967295"/>
          </p:nvPr>
        </p:nvPicPr>
        <p:blipFill>
          <a:blip r:embed="rId3"/>
          <a:stretch>
            <a:fillRect/>
          </a:stretch>
        </p:blipFill>
        <p:spPr>
          <a:xfrm>
            <a:off x="4871702" y="497140"/>
            <a:ext cx="7194765" cy="5783931"/>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02D04647-3269-15D3-EB02-C01B40E38F6E}"/>
              </a:ext>
            </a:extLst>
          </p:cNvPr>
          <p:cNvSpPr txBox="1"/>
          <p:nvPr/>
        </p:nvSpPr>
        <p:spPr>
          <a:xfrm>
            <a:off x="222206" y="1562084"/>
            <a:ext cx="1933732" cy="584775"/>
          </a:xfrm>
          <a:prstGeom prst="rect">
            <a:avLst/>
          </a:prstGeom>
          <a:noFill/>
        </p:spPr>
        <p:txBody>
          <a:bodyPr wrap="square" rtlCol="0">
            <a:spAutoFit/>
          </a:bodyPr>
          <a:lstStyle/>
          <a:p>
            <a:r>
              <a:rPr lang="en-US" sz="3200" b="1" dirty="0">
                <a:latin typeface="Tw Cen MT" panose="020B0602020104020603" pitchFamily="34" charset="0"/>
                <a:ea typeface="Cambria Math" panose="02040503050406030204" pitchFamily="18" charset="0"/>
              </a:rPr>
              <a:t>Source</a:t>
            </a:r>
            <a:endParaRPr lang="en-IN" sz="3200" b="1" dirty="0">
              <a:latin typeface="Tw Cen MT" panose="020B0602020104020603" pitchFamily="34" charset="0"/>
              <a:ea typeface="Cambria Math" panose="02040503050406030204" pitchFamily="18" charset="0"/>
            </a:endParaRPr>
          </a:p>
        </p:txBody>
      </p:sp>
      <p:sp>
        <p:nvSpPr>
          <p:cNvPr id="6" name="TextBox 5">
            <a:extLst>
              <a:ext uri="{FF2B5EF4-FFF2-40B4-BE49-F238E27FC236}">
                <a16:creationId xmlns:a16="http://schemas.microsoft.com/office/drawing/2014/main" id="{6C4330C3-478E-F1DE-8624-8E3429723162}"/>
              </a:ext>
            </a:extLst>
          </p:cNvPr>
          <p:cNvSpPr txBox="1"/>
          <p:nvPr/>
        </p:nvSpPr>
        <p:spPr>
          <a:xfrm>
            <a:off x="222206" y="2297403"/>
            <a:ext cx="4382451" cy="1323439"/>
          </a:xfrm>
          <a:prstGeom prst="rect">
            <a:avLst/>
          </a:prstGeom>
          <a:noFill/>
        </p:spPr>
        <p:txBody>
          <a:bodyPr wrap="square" rtlCol="0">
            <a:spAutoFit/>
          </a:bodyPr>
          <a:lstStyle/>
          <a:p>
            <a:r>
              <a:rPr lang="en-US" sz="2000" dirty="0">
                <a:latin typeface="Tw Cen MT" panose="020B0602020104020603" pitchFamily="34" charset="0"/>
                <a:ea typeface="Cambria Math" panose="02040503050406030204" pitchFamily="18" charset="0"/>
              </a:rPr>
              <a:t>Our dataset was collected from uci.edu</a:t>
            </a:r>
          </a:p>
          <a:p>
            <a:r>
              <a:rPr lang="en-IN" sz="2000" dirty="0">
                <a:latin typeface="Tw Cen MT" panose="020B0602020104020603" pitchFamily="34" charset="0"/>
                <a:ea typeface="Cambria Math" panose="02040503050406030204" pitchFamily="18" charset="0"/>
                <a:hlinkClick r:id="rId4"/>
              </a:rPr>
              <a:t>https://archive.ics.uci.edu/dataset/851/steel+industry+energy+consumption</a:t>
            </a:r>
            <a:endParaRPr lang="en-IN" sz="2000" dirty="0">
              <a:latin typeface="Tw Cen MT" panose="020B0602020104020603" pitchFamily="34" charset="0"/>
              <a:ea typeface="Cambria Math" panose="02040503050406030204" pitchFamily="18" charset="0"/>
            </a:endParaRPr>
          </a:p>
          <a:p>
            <a:endParaRPr lang="en-IN" sz="2000" dirty="0">
              <a:latin typeface="Tw Cen MT" panose="020B0602020104020603" pitchFamily="34" charset="0"/>
              <a:ea typeface="Cambria Math" panose="02040503050406030204" pitchFamily="18" charset="0"/>
            </a:endParaRPr>
          </a:p>
        </p:txBody>
      </p:sp>
      <p:sp>
        <p:nvSpPr>
          <p:cNvPr id="12" name="Rectangle 11">
            <a:extLst>
              <a:ext uri="{FF2B5EF4-FFF2-40B4-BE49-F238E27FC236}">
                <a16:creationId xmlns:a16="http://schemas.microsoft.com/office/drawing/2014/main" id="{36E75050-0E74-AB21-6A69-DCC4F9E85B32}"/>
              </a:ext>
            </a:extLst>
          </p:cNvPr>
          <p:cNvSpPr/>
          <p:nvPr/>
        </p:nvSpPr>
        <p:spPr>
          <a:xfrm>
            <a:off x="1" y="497140"/>
            <a:ext cx="4724399" cy="914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sz="3600" dirty="0">
                <a:solidFill>
                  <a:schemeClr val="tx2">
                    <a:lumMod val="50000"/>
                  </a:schemeClr>
                </a:solidFill>
                <a:latin typeface="Walbaum Display SemiBold" panose="02070703090703020303" pitchFamily="18" charset="0"/>
                <a:ea typeface="Cambria Math" panose="02040503050406030204" pitchFamily="18" charset="0"/>
              </a:rPr>
              <a:t>     Data</a:t>
            </a:r>
            <a:endParaRPr lang="en-US" sz="3600" dirty="0">
              <a:latin typeface="Walbaum Display SemiBold" panose="02070703090703020303" pitchFamily="18" charset="0"/>
              <a:ea typeface="Cambria Math" panose="02040503050406030204" pitchFamily="18" charset="0"/>
            </a:endParaRPr>
          </a:p>
        </p:txBody>
      </p:sp>
    </p:spTree>
    <p:extLst>
      <p:ext uri="{BB962C8B-B14F-4D97-AF65-F5344CB8AC3E}">
        <p14:creationId xmlns:p14="http://schemas.microsoft.com/office/powerpoint/2010/main" val="2144753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9C5E83-33D9-4150-939F-50A6208AC3A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292DCC9-928C-4FAE-A49E-0F1AC6C10D8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BAAD304-2F93-484D-AB63-54EA4F7407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555</TotalTime>
  <Words>1766</Words>
  <Application>Microsoft Office PowerPoint</Application>
  <PresentationFormat>Widescreen</PresentationFormat>
  <Paragraphs>517</Paragraphs>
  <Slides>50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Calibri Light</vt:lpstr>
      <vt:lpstr>Courier New</vt:lpstr>
      <vt:lpstr>Source Sans Pro</vt:lpstr>
      <vt:lpstr>Tw Cen MT</vt:lpstr>
      <vt:lpstr>Walbaum Display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observe Usage and CO2 are most positively correlated   The next most positively correlated variables are Lagging current reactive power and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Vinny Franklin</dc:creator>
  <cp:lastModifiedBy>Mahesh, Kalwa</cp:lastModifiedBy>
  <cp:revision>12</cp:revision>
  <dcterms:created xsi:type="dcterms:W3CDTF">2024-08-09T12:59:43Z</dcterms:created>
  <dcterms:modified xsi:type="dcterms:W3CDTF">2024-08-23T15:06:33Z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